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310" r:id="rId3"/>
    <p:sldId id="311" r:id="rId4"/>
    <p:sldId id="312" r:id="rId5"/>
    <p:sldId id="356" r:id="rId6"/>
    <p:sldId id="257" r:id="rId7"/>
    <p:sldId id="315" r:id="rId8"/>
    <p:sldId id="316" r:id="rId9"/>
    <p:sldId id="352" r:id="rId10"/>
    <p:sldId id="258" r:id="rId11"/>
    <p:sldId id="307" r:id="rId12"/>
    <p:sldId id="317" r:id="rId13"/>
    <p:sldId id="259" r:id="rId14"/>
    <p:sldId id="323" r:id="rId15"/>
    <p:sldId id="260" r:id="rId16"/>
    <p:sldId id="318" r:id="rId17"/>
    <p:sldId id="261" r:id="rId18"/>
    <p:sldId id="263" r:id="rId19"/>
    <p:sldId id="353" r:id="rId20"/>
    <p:sldId id="264" r:id="rId21"/>
    <p:sldId id="265" r:id="rId22"/>
    <p:sldId id="325" r:id="rId23"/>
    <p:sldId id="293" r:id="rId24"/>
    <p:sldId id="266" r:id="rId25"/>
    <p:sldId id="267" r:id="rId26"/>
    <p:sldId id="341" r:id="rId27"/>
    <p:sldId id="269" r:id="rId28"/>
    <p:sldId id="343" r:id="rId29"/>
    <p:sldId id="270" r:id="rId30"/>
    <p:sldId id="271" r:id="rId31"/>
    <p:sldId id="274" r:id="rId32"/>
    <p:sldId id="275" r:id="rId33"/>
    <p:sldId id="276" r:id="rId34"/>
    <p:sldId id="345" r:id="rId35"/>
    <p:sldId id="347" r:id="rId36"/>
    <p:sldId id="336" r:id="rId37"/>
    <p:sldId id="337" r:id="rId38"/>
    <p:sldId id="338" r:id="rId39"/>
    <p:sldId id="319" r:id="rId40"/>
    <p:sldId id="326" r:id="rId41"/>
    <p:sldId id="321" r:id="rId42"/>
    <p:sldId id="354" r:id="rId43"/>
    <p:sldId id="281" r:id="rId44"/>
    <p:sldId id="322" r:id="rId45"/>
    <p:sldId id="299" r:id="rId46"/>
    <p:sldId id="327" r:id="rId47"/>
    <p:sldId id="350" r:id="rId48"/>
    <p:sldId id="329" r:id="rId49"/>
    <p:sldId id="284" r:id="rId50"/>
    <p:sldId id="295" r:id="rId51"/>
    <p:sldId id="283" r:id="rId52"/>
    <p:sldId id="285" r:id="rId53"/>
    <p:sldId id="300" r:id="rId54"/>
    <p:sldId id="339" r:id="rId55"/>
    <p:sldId id="287" r:id="rId56"/>
    <p:sldId id="288" r:id="rId57"/>
    <p:sldId id="297" r:id="rId58"/>
    <p:sldId id="289" r:id="rId59"/>
    <p:sldId id="290" r:id="rId60"/>
    <p:sldId id="309" r:id="rId61"/>
    <p:sldId id="291" r:id="rId62"/>
    <p:sldId id="314" r:id="rId63"/>
    <p:sldId id="302" r:id="rId64"/>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K8FDUHSXji37dklZVDwbQA==" hashData="xE1Gn8O/FlrOTB8vEqiB7QV/FKlQsXdPgFqk5ldMQv11+V2WTGuvFdWLU0GB/wdhR4Pa61RbQijfDpqs5vDkmA=="/>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ен стил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14" d="100"/>
          <a:sy n="114" d="100"/>
        </p:scale>
        <p:origin x="18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4FDC45BC-F34A-478B-B251-C8DA3B7F480C}" type="datetimeFigureOut">
              <a:rPr lang="bg-BG" smtClean="0"/>
              <a:t>17.10.2024 г.</a:t>
            </a:fld>
            <a:endParaRPr lang="bg-BG" dirty="0"/>
          </a:p>
        </p:txBody>
      </p:sp>
      <p:sp>
        <p:nvSpPr>
          <p:cNvPr id="8" name="Footer Placeholder 7"/>
          <p:cNvSpPr>
            <a:spLocks noGrp="1"/>
          </p:cNvSpPr>
          <p:nvPr>
            <p:ph type="ftr" sz="quarter" idx="11"/>
          </p:nvPr>
        </p:nvSpPr>
        <p:spPr/>
        <p:txBody>
          <a:bodyPr/>
          <a:lstStyle/>
          <a:p>
            <a:endParaRPr lang="bg-BG" dirty="0"/>
          </a:p>
        </p:txBody>
      </p:sp>
      <p:sp>
        <p:nvSpPr>
          <p:cNvPr id="9" name="Slide Number Placeholder 8"/>
          <p:cNvSpPr>
            <a:spLocks noGrp="1"/>
          </p:cNvSpPr>
          <p:nvPr>
            <p:ph type="sldNum" sz="quarter" idx="12"/>
          </p:nvPr>
        </p:nvSpPr>
        <p:spPr/>
        <p:txBody>
          <a:bodyPr/>
          <a:lstStyle/>
          <a:p>
            <a:fld id="{5FACAB74-91E0-4D69-AEEF-F1F62A25C7DD}" type="slidenum">
              <a:rPr lang="bg-BG" smtClean="0"/>
              <a:t>‹#›</a:t>
            </a:fld>
            <a:endParaRPr lang="bg-BG" dirty="0"/>
          </a:p>
        </p:txBody>
      </p:sp>
    </p:spTree>
    <p:extLst>
      <p:ext uri="{BB962C8B-B14F-4D97-AF65-F5344CB8AC3E}">
        <p14:creationId xmlns:p14="http://schemas.microsoft.com/office/powerpoint/2010/main" val="188464393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FDC45BC-F34A-478B-B251-C8DA3B7F480C}" type="datetimeFigureOut">
              <a:rPr lang="bg-BG" smtClean="0"/>
              <a:t>17.10.2024 г.</a:t>
            </a:fld>
            <a:endParaRPr lang="bg-BG" dirty="0"/>
          </a:p>
        </p:txBody>
      </p:sp>
      <p:sp>
        <p:nvSpPr>
          <p:cNvPr id="5" name="Footer Placeholder 4"/>
          <p:cNvSpPr>
            <a:spLocks noGrp="1"/>
          </p:cNvSpPr>
          <p:nvPr>
            <p:ph type="ftr" sz="quarter" idx="11"/>
          </p:nvPr>
        </p:nvSpPr>
        <p:spPr/>
        <p:txBody>
          <a:bodyPr/>
          <a:lstStyle/>
          <a:p>
            <a:endParaRPr lang="bg-BG" dirty="0"/>
          </a:p>
        </p:txBody>
      </p:sp>
      <p:sp>
        <p:nvSpPr>
          <p:cNvPr id="6" name="Slide Number Placeholder 5"/>
          <p:cNvSpPr>
            <a:spLocks noGrp="1"/>
          </p:cNvSpPr>
          <p:nvPr>
            <p:ph type="sldNum" sz="quarter" idx="12"/>
          </p:nvPr>
        </p:nvSpPr>
        <p:spPr/>
        <p:txBody>
          <a:bodyPr/>
          <a:lstStyle/>
          <a:p>
            <a:fld id="{5FACAB74-91E0-4D69-AEEF-F1F62A25C7DD}" type="slidenum">
              <a:rPr lang="bg-BG" smtClean="0"/>
              <a:t>‹#›</a:t>
            </a:fld>
            <a:endParaRPr lang="bg-BG" dirty="0"/>
          </a:p>
        </p:txBody>
      </p:sp>
    </p:spTree>
    <p:extLst>
      <p:ext uri="{BB962C8B-B14F-4D97-AF65-F5344CB8AC3E}">
        <p14:creationId xmlns:p14="http://schemas.microsoft.com/office/powerpoint/2010/main" val="3909881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FDC45BC-F34A-478B-B251-C8DA3B7F480C}" type="datetimeFigureOut">
              <a:rPr lang="bg-BG" smtClean="0"/>
              <a:t>17.10.2024 г.</a:t>
            </a:fld>
            <a:endParaRPr lang="bg-BG" dirty="0"/>
          </a:p>
        </p:txBody>
      </p:sp>
      <p:sp>
        <p:nvSpPr>
          <p:cNvPr id="5" name="Footer Placeholder 4"/>
          <p:cNvSpPr>
            <a:spLocks noGrp="1"/>
          </p:cNvSpPr>
          <p:nvPr>
            <p:ph type="ftr" sz="quarter" idx="11"/>
          </p:nvPr>
        </p:nvSpPr>
        <p:spPr/>
        <p:txBody>
          <a:bodyPr/>
          <a:lstStyle/>
          <a:p>
            <a:endParaRPr lang="bg-BG" dirty="0"/>
          </a:p>
        </p:txBody>
      </p:sp>
      <p:sp>
        <p:nvSpPr>
          <p:cNvPr id="6" name="Slide Number Placeholder 5"/>
          <p:cNvSpPr>
            <a:spLocks noGrp="1"/>
          </p:cNvSpPr>
          <p:nvPr>
            <p:ph type="sldNum" sz="quarter" idx="12"/>
          </p:nvPr>
        </p:nvSpPr>
        <p:spPr/>
        <p:txBody>
          <a:bodyPr/>
          <a:lstStyle/>
          <a:p>
            <a:fld id="{5FACAB74-91E0-4D69-AEEF-F1F62A25C7DD}" type="slidenum">
              <a:rPr lang="bg-BG" smtClean="0"/>
              <a:t>‹#›</a:t>
            </a:fld>
            <a:endParaRPr lang="bg-BG" dirty="0"/>
          </a:p>
        </p:txBody>
      </p:sp>
    </p:spTree>
    <p:extLst>
      <p:ext uri="{BB962C8B-B14F-4D97-AF65-F5344CB8AC3E}">
        <p14:creationId xmlns:p14="http://schemas.microsoft.com/office/powerpoint/2010/main" val="3729910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FDC45BC-F34A-478B-B251-C8DA3B7F480C}" type="datetimeFigureOut">
              <a:rPr lang="bg-BG" smtClean="0"/>
              <a:t>17.10.2024 г.</a:t>
            </a:fld>
            <a:endParaRPr lang="bg-BG" dirty="0"/>
          </a:p>
        </p:txBody>
      </p:sp>
      <p:sp>
        <p:nvSpPr>
          <p:cNvPr id="8" name="Footer Placeholder 7"/>
          <p:cNvSpPr>
            <a:spLocks noGrp="1"/>
          </p:cNvSpPr>
          <p:nvPr>
            <p:ph type="ftr" sz="quarter" idx="11"/>
          </p:nvPr>
        </p:nvSpPr>
        <p:spPr/>
        <p:txBody>
          <a:bodyPr/>
          <a:lstStyle/>
          <a:p>
            <a:endParaRPr lang="bg-BG" dirty="0"/>
          </a:p>
        </p:txBody>
      </p:sp>
      <p:sp>
        <p:nvSpPr>
          <p:cNvPr id="9" name="Slide Number Placeholder 8"/>
          <p:cNvSpPr>
            <a:spLocks noGrp="1"/>
          </p:cNvSpPr>
          <p:nvPr>
            <p:ph type="sldNum" sz="quarter" idx="12"/>
          </p:nvPr>
        </p:nvSpPr>
        <p:spPr/>
        <p:txBody>
          <a:bodyPr/>
          <a:lstStyle/>
          <a:p>
            <a:fld id="{5FACAB74-91E0-4D69-AEEF-F1F62A25C7DD}" type="slidenum">
              <a:rPr lang="bg-BG" smtClean="0"/>
              <a:t>‹#›</a:t>
            </a:fld>
            <a:endParaRPr lang="bg-BG" dirty="0"/>
          </a:p>
        </p:txBody>
      </p:sp>
    </p:spTree>
    <p:extLst>
      <p:ext uri="{BB962C8B-B14F-4D97-AF65-F5344CB8AC3E}">
        <p14:creationId xmlns:p14="http://schemas.microsoft.com/office/powerpoint/2010/main" val="65524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7" name="Date Placeholder 6"/>
          <p:cNvSpPr>
            <a:spLocks noGrp="1"/>
          </p:cNvSpPr>
          <p:nvPr>
            <p:ph type="dt" sz="half" idx="10"/>
          </p:nvPr>
        </p:nvSpPr>
        <p:spPr/>
        <p:txBody>
          <a:bodyPr/>
          <a:lstStyle/>
          <a:p>
            <a:fld id="{4FDC45BC-F34A-478B-B251-C8DA3B7F480C}" type="datetimeFigureOut">
              <a:rPr lang="bg-BG" smtClean="0"/>
              <a:t>17.10.2024 г.</a:t>
            </a:fld>
            <a:endParaRPr lang="bg-BG" dirty="0"/>
          </a:p>
        </p:txBody>
      </p:sp>
      <p:sp>
        <p:nvSpPr>
          <p:cNvPr id="8" name="Footer Placeholder 7"/>
          <p:cNvSpPr>
            <a:spLocks noGrp="1"/>
          </p:cNvSpPr>
          <p:nvPr>
            <p:ph type="ftr" sz="quarter" idx="11"/>
          </p:nvPr>
        </p:nvSpPr>
        <p:spPr/>
        <p:txBody>
          <a:bodyPr/>
          <a:lstStyle/>
          <a:p>
            <a:endParaRPr lang="bg-BG" dirty="0"/>
          </a:p>
        </p:txBody>
      </p:sp>
      <p:sp>
        <p:nvSpPr>
          <p:cNvPr id="9" name="Slide Number Placeholder 8"/>
          <p:cNvSpPr>
            <a:spLocks noGrp="1"/>
          </p:cNvSpPr>
          <p:nvPr>
            <p:ph type="sldNum" sz="quarter" idx="12"/>
          </p:nvPr>
        </p:nvSpPr>
        <p:spPr/>
        <p:txBody>
          <a:bodyPr/>
          <a:lstStyle/>
          <a:p>
            <a:fld id="{5FACAB74-91E0-4D69-AEEF-F1F62A25C7DD}" type="slidenum">
              <a:rPr lang="bg-BG" smtClean="0"/>
              <a:t>‹#›</a:t>
            </a:fld>
            <a:endParaRPr lang="bg-BG" dirty="0"/>
          </a:p>
        </p:txBody>
      </p:sp>
    </p:spTree>
    <p:extLst>
      <p:ext uri="{BB962C8B-B14F-4D97-AF65-F5344CB8AC3E}">
        <p14:creationId xmlns:p14="http://schemas.microsoft.com/office/powerpoint/2010/main" val="108450046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4FDC45BC-F34A-478B-B251-C8DA3B7F480C}" type="datetimeFigureOut">
              <a:rPr lang="bg-BG" smtClean="0"/>
              <a:t>17.10.2024 г.</a:t>
            </a:fld>
            <a:endParaRPr lang="bg-BG" dirty="0"/>
          </a:p>
        </p:txBody>
      </p:sp>
      <p:sp>
        <p:nvSpPr>
          <p:cNvPr id="9" name="Footer Placeholder 8"/>
          <p:cNvSpPr>
            <a:spLocks noGrp="1"/>
          </p:cNvSpPr>
          <p:nvPr>
            <p:ph type="ftr" sz="quarter" idx="11"/>
          </p:nvPr>
        </p:nvSpPr>
        <p:spPr/>
        <p:txBody>
          <a:bodyPr/>
          <a:lstStyle/>
          <a:p>
            <a:endParaRPr lang="bg-BG" dirty="0"/>
          </a:p>
        </p:txBody>
      </p:sp>
      <p:sp>
        <p:nvSpPr>
          <p:cNvPr id="10" name="Slide Number Placeholder 9"/>
          <p:cNvSpPr>
            <a:spLocks noGrp="1"/>
          </p:cNvSpPr>
          <p:nvPr>
            <p:ph type="sldNum" sz="quarter" idx="12"/>
          </p:nvPr>
        </p:nvSpPr>
        <p:spPr/>
        <p:txBody>
          <a:bodyPr/>
          <a:lstStyle/>
          <a:p>
            <a:fld id="{5FACAB74-91E0-4D69-AEEF-F1F62A25C7DD}" type="slidenum">
              <a:rPr lang="bg-BG" smtClean="0"/>
              <a:t>‹#›</a:t>
            </a:fld>
            <a:endParaRPr lang="bg-BG" dirty="0"/>
          </a:p>
        </p:txBody>
      </p:sp>
    </p:spTree>
    <p:extLst>
      <p:ext uri="{BB962C8B-B14F-4D97-AF65-F5344CB8AC3E}">
        <p14:creationId xmlns:p14="http://schemas.microsoft.com/office/powerpoint/2010/main" val="2492292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7" name="Date Placeholder 6"/>
          <p:cNvSpPr>
            <a:spLocks noGrp="1"/>
          </p:cNvSpPr>
          <p:nvPr>
            <p:ph type="dt" sz="half" idx="10"/>
          </p:nvPr>
        </p:nvSpPr>
        <p:spPr/>
        <p:txBody>
          <a:bodyPr/>
          <a:lstStyle/>
          <a:p>
            <a:fld id="{4FDC45BC-F34A-478B-B251-C8DA3B7F480C}" type="datetimeFigureOut">
              <a:rPr lang="bg-BG" smtClean="0"/>
              <a:t>17.10.2024 г.</a:t>
            </a:fld>
            <a:endParaRPr lang="bg-BG" dirty="0"/>
          </a:p>
        </p:txBody>
      </p:sp>
      <p:sp>
        <p:nvSpPr>
          <p:cNvPr id="8" name="Footer Placeholder 7"/>
          <p:cNvSpPr>
            <a:spLocks noGrp="1"/>
          </p:cNvSpPr>
          <p:nvPr>
            <p:ph type="ftr" sz="quarter" idx="11"/>
          </p:nvPr>
        </p:nvSpPr>
        <p:spPr/>
        <p:txBody>
          <a:bodyPr/>
          <a:lstStyle/>
          <a:p>
            <a:endParaRPr lang="bg-BG" dirty="0"/>
          </a:p>
        </p:txBody>
      </p:sp>
      <p:sp>
        <p:nvSpPr>
          <p:cNvPr id="9" name="Slide Number Placeholder 8"/>
          <p:cNvSpPr>
            <a:spLocks noGrp="1"/>
          </p:cNvSpPr>
          <p:nvPr>
            <p:ph type="sldNum" sz="quarter" idx="12"/>
          </p:nvPr>
        </p:nvSpPr>
        <p:spPr/>
        <p:txBody>
          <a:bodyPr/>
          <a:lstStyle/>
          <a:p>
            <a:fld id="{5FACAB74-91E0-4D69-AEEF-F1F62A25C7DD}" type="slidenum">
              <a:rPr lang="bg-BG" smtClean="0"/>
              <a:t>‹#›</a:t>
            </a:fld>
            <a:endParaRPr lang="bg-BG"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3481704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FDC45BC-F34A-478B-B251-C8DA3B7F480C}" type="datetimeFigureOut">
              <a:rPr lang="bg-BG" smtClean="0"/>
              <a:t>17.10.2024 г.</a:t>
            </a:fld>
            <a:endParaRPr lang="bg-BG" dirty="0"/>
          </a:p>
        </p:txBody>
      </p:sp>
      <p:sp>
        <p:nvSpPr>
          <p:cNvPr id="4" name="Footer Placeholder 3"/>
          <p:cNvSpPr>
            <a:spLocks noGrp="1"/>
          </p:cNvSpPr>
          <p:nvPr>
            <p:ph type="ftr" sz="quarter" idx="11"/>
          </p:nvPr>
        </p:nvSpPr>
        <p:spPr/>
        <p:txBody>
          <a:bodyPr/>
          <a:lstStyle/>
          <a:p>
            <a:endParaRPr lang="bg-BG" dirty="0"/>
          </a:p>
        </p:txBody>
      </p:sp>
      <p:sp>
        <p:nvSpPr>
          <p:cNvPr id="5" name="Slide Number Placeholder 4"/>
          <p:cNvSpPr>
            <a:spLocks noGrp="1"/>
          </p:cNvSpPr>
          <p:nvPr>
            <p:ph type="sldNum" sz="quarter" idx="12"/>
          </p:nvPr>
        </p:nvSpPr>
        <p:spPr/>
        <p:txBody>
          <a:bodyPr/>
          <a:lstStyle/>
          <a:p>
            <a:fld id="{5FACAB74-91E0-4D69-AEEF-F1F62A25C7DD}" type="slidenum">
              <a:rPr lang="bg-BG" smtClean="0"/>
              <a:t>‹#›</a:t>
            </a:fld>
            <a:endParaRPr lang="bg-BG" dirty="0"/>
          </a:p>
        </p:txBody>
      </p:sp>
    </p:spTree>
    <p:extLst>
      <p:ext uri="{BB962C8B-B14F-4D97-AF65-F5344CB8AC3E}">
        <p14:creationId xmlns:p14="http://schemas.microsoft.com/office/powerpoint/2010/main" val="353442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DC45BC-F34A-478B-B251-C8DA3B7F480C}" type="datetimeFigureOut">
              <a:rPr lang="bg-BG" smtClean="0"/>
              <a:t>17.10.2024 г.</a:t>
            </a:fld>
            <a:endParaRPr lang="bg-BG" dirty="0"/>
          </a:p>
        </p:txBody>
      </p:sp>
      <p:sp>
        <p:nvSpPr>
          <p:cNvPr id="3" name="Footer Placeholder 2"/>
          <p:cNvSpPr>
            <a:spLocks noGrp="1"/>
          </p:cNvSpPr>
          <p:nvPr>
            <p:ph type="ftr" sz="quarter" idx="11"/>
          </p:nvPr>
        </p:nvSpPr>
        <p:spPr/>
        <p:txBody>
          <a:bodyPr/>
          <a:lstStyle/>
          <a:p>
            <a:endParaRPr lang="bg-BG" dirty="0"/>
          </a:p>
        </p:txBody>
      </p:sp>
      <p:sp>
        <p:nvSpPr>
          <p:cNvPr id="4" name="Slide Number Placeholder 3"/>
          <p:cNvSpPr>
            <a:spLocks noGrp="1"/>
          </p:cNvSpPr>
          <p:nvPr>
            <p:ph type="sldNum" sz="quarter" idx="12"/>
          </p:nvPr>
        </p:nvSpPr>
        <p:spPr/>
        <p:txBody>
          <a:bodyPr/>
          <a:lstStyle/>
          <a:p>
            <a:fld id="{5FACAB74-91E0-4D69-AEEF-F1F62A25C7DD}" type="slidenum">
              <a:rPr lang="bg-BG" smtClean="0"/>
              <a:t>‹#›</a:t>
            </a:fld>
            <a:endParaRPr lang="bg-BG" dirty="0"/>
          </a:p>
        </p:txBody>
      </p:sp>
    </p:spTree>
    <p:extLst>
      <p:ext uri="{BB962C8B-B14F-4D97-AF65-F5344CB8AC3E}">
        <p14:creationId xmlns:p14="http://schemas.microsoft.com/office/powerpoint/2010/main" val="3846923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9" name="Date Placeholder 8"/>
          <p:cNvSpPr>
            <a:spLocks noGrp="1"/>
          </p:cNvSpPr>
          <p:nvPr>
            <p:ph type="dt" sz="half" idx="10"/>
          </p:nvPr>
        </p:nvSpPr>
        <p:spPr/>
        <p:txBody>
          <a:bodyPr/>
          <a:lstStyle/>
          <a:p>
            <a:fld id="{4FDC45BC-F34A-478B-B251-C8DA3B7F480C}" type="datetimeFigureOut">
              <a:rPr lang="bg-BG" smtClean="0"/>
              <a:t>17.10.2024 г.</a:t>
            </a:fld>
            <a:endParaRPr lang="bg-BG"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bg-BG" dirty="0"/>
          </a:p>
        </p:txBody>
      </p:sp>
      <p:sp>
        <p:nvSpPr>
          <p:cNvPr id="11" name="Slide Number Placeholder 10"/>
          <p:cNvSpPr>
            <a:spLocks noGrp="1"/>
          </p:cNvSpPr>
          <p:nvPr>
            <p:ph type="sldNum" sz="quarter" idx="12"/>
          </p:nvPr>
        </p:nvSpPr>
        <p:spPr/>
        <p:txBody>
          <a:bodyPr/>
          <a:lstStyle/>
          <a:p>
            <a:fld id="{5FACAB74-91E0-4D69-AEEF-F1F62A25C7DD}" type="slidenum">
              <a:rPr lang="bg-BG" smtClean="0"/>
              <a:t>‹#›</a:t>
            </a:fld>
            <a:endParaRPr lang="bg-BG" dirty="0"/>
          </a:p>
        </p:txBody>
      </p:sp>
    </p:spTree>
    <p:extLst>
      <p:ext uri="{BB962C8B-B14F-4D97-AF65-F5344CB8AC3E}">
        <p14:creationId xmlns:p14="http://schemas.microsoft.com/office/powerpoint/2010/main" val="371619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4FDC45BC-F34A-478B-B251-C8DA3B7F480C}" type="datetimeFigureOut">
              <a:rPr lang="bg-BG" smtClean="0"/>
              <a:t>17.10.2024 г.</a:t>
            </a:fld>
            <a:endParaRPr lang="bg-BG"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5FACAB74-91E0-4D69-AEEF-F1F62A25C7DD}" type="slidenum">
              <a:rPr lang="bg-BG" smtClean="0"/>
              <a:t>‹#›</a:t>
            </a:fld>
            <a:endParaRPr lang="bg-BG" dirty="0"/>
          </a:p>
        </p:txBody>
      </p:sp>
    </p:spTree>
    <p:extLst>
      <p:ext uri="{BB962C8B-B14F-4D97-AF65-F5344CB8AC3E}">
        <p14:creationId xmlns:p14="http://schemas.microsoft.com/office/powerpoint/2010/main" val="758895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4FDC45BC-F34A-478B-B251-C8DA3B7F480C}" type="datetimeFigureOut">
              <a:rPr lang="bg-BG" smtClean="0"/>
              <a:t>17.10.2024 г.</a:t>
            </a:fld>
            <a:endParaRPr lang="bg-BG"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bg-BG"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5FACAB74-91E0-4D69-AEEF-F1F62A25C7DD}" type="slidenum">
              <a:rPr lang="bg-BG" smtClean="0"/>
              <a:t>‹#›</a:t>
            </a:fld>
            <a:endParaRPr lang="bg-BG" dirty="0"/>
          </a:p>
        </p:txBody>
      </p:sp>
    </p:spTree>
    <p:extLst>
      <p:ext uri="{BB962C8B-B14F-4D97-AF65-F5344CB8AC3E}">
        <p14:creationId xmlns:p14="http://schemas.microsoft.com/office/powerpoint/2010/main" val="403867804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ctrTitle"/>
          </p:nvPr>
        </p:nvSpPr>
        <p:spPr>
          <a:xfrm>
            <a:off x="1676400" y="1633981"/>
            <a:ext cx="8991600" cy="1645920"/>
          </a:xfrm>
        </p:spPr>
        <p:txBody>
          <a:bodyPr>
            <a:normAutofit/>
          </a:bodyPr>
          <a:lstStyle/>
          <a:p>
            <a:r>
              <a:rPr lang="bg-BG" b="1" dirty="0">
                <a:latin typeface="+mn-lt"/>
              </a:rPr>
              <a:t>МЕТОДИЧЕСКИ УКАЗАНИЯ   ПО ПРИЛАГАНЕ НА ИК ЗА СИК</a:t>
            </a:r>
          </a:p>
        </p:txBody>
      </p:sp>
      <p:sp>
        <p:nvSpPr>
          <p:cNvPr id="3" name="Подзаглавие 2"/>
          <p:cNvSpPr>
            <a:spLocks noGrp="1"/>
          </p:cNvSpPr>
          <p:nvPr>
            <p:ph type="subTitle" idx="1"/>
          </p:nvPr>
        </p:nvSpPr>
        <p:spPr>
          <a:xfrm>
            <a:off x="1775670" y="3501370"/>
            <a:ext cx="9144000" cy="1958790"/>
          </a:xfrm>
        </p:spPr>
        <p:txBody>
          <a:bodyPr>
            <a:normAutofit/>
          </a:bodyPr>
          <a:lstStyle/>
          <a:p>
            <a:endParaRPr lang="bg-BG" sz="1700" b="1" dirty="0">
              <a:effectLst/>
              <a:latin typeface="Arial" panose="020B0604020202020204" pitchFamily="34" charset="0"/>
              <a:ea typeface="Times New Roman" panose="02020603050405020304" pitchFamily="18" charset="0"/>
              <a:cs typeface="Arial" panose="020B0604020202020204" pitchFamily="34" charset="0"/>
            </a:endParaRPr>
          </a:p>
          <a:p>
            <a:r>
              <a:rPr lang="en-US" sz="1700" b="1" dirty="0">
                <a:effectLst/>
                <a:latin typeface="Arial" panose="020B0604020202020204" pitchFamily="34" charset="0"/>
                <a:ea typeface="Times New Roman" panose="02020603050405020304" pitchFamily="18" charset="0"/>
                <a:cs typeface="Arial" panose="020B0604020202020204" pitchFamily="34" charset="0"/>
              </a:rPr>
              <a:t>ПРИ ГЛАСУВАНЕ </a:t>
            </a:r>
            <a:r>
              <a:rPr lang="bg-BG" sz="1700" b="1" dirty="0">
                <a:latin typeface="Arial" panose="020B0604020202020204" pitchFamily="34" charset="0"/>
                <a:ea typeface="Times New Roman" panose="02020603050405020304" pitchFamily="18" charset="0"/>
                <a:cs typeface="Arial" panose="020B0604020202020204" pitchFamily="34" charset="0"/>
              </a:rPr>
              <a:t>С</a:t>
            </a:r>
            <a:r>
              <a:rPr lang="en-US" sz="1700" b="1"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700" b="1" dirty="0">
                <a:effectLst/>
                <a:latin typeface="Arial" panose="020B0604020202020204" pitchFamily="34" charset="0"/>
                <a:ea typeface="Times New Roman" panose="02020603050405020304" pitchFamily="18" charset="0"/>
                <a:cs typeface="Arial" panose="020B0604020202020204" pitchFamily="34" charset="0"/>
              </a:rPr>
              <a:t>ХАРТИЕНИ БЮЛЕТИНИ </a:t>
            </a:r>
            <a:r>
              <a:rPr lang="bg-BG" sz="1700" b="1" dirty="0">
                <a:effectLst/>
                <a:latin typeface="Arial" panose="020B0604020202020204" pitchFamily="34" charset="0"/>
                <a:ea typeface="Times New Roman" panose="02020603050405020304" pitchFamily="18" charset="0"/>
                <a:cs typeface="Arial" panose="020B0604020202020204" pitchFamily="34" charset="0"/>
              </a:rPr>
              <a:t>И</a:t>
            </a:r>
            <a:r>
              <a:rPr lang="en-US" sz="1700" b="1" dirty="0">
                <a:effectLst/>
                <a:latin typeface="Arial" panose="020B0604020202020204" pitchFamily="34" charset="0"/>
                <a:ea typeface="Times New Roman" panose="02020603050405020304" pitchFamily="18" charset="0"/>
                <a:cs typeface="Arial" panose="020B0604020202020204" pitchFamily="34" charset="0"/>
              </a:rPr>
              <a:t> СПЕЦИАЛИЗИРАНИ УСТРОЙСТВА ЗА МАШИННО ГЛАСУВАНЕ</a:t>
            </a:r>
            <a:endParaRPr lang="bg-BG" sz="1700" b="1" dirty="0">
              <a:latin typeface="Arial" panose="020B0604020202020204" pitchFamily="34" charset="0"/>
              <a:cs typeface="Arial" panose="020B0604020202020204" pitchFamily="34" charset="0"/>
            </a:endParaRPr>
          </a:p>
          <a:p>
            <a:endParaRPr lang="bg-BG" sz="1700" b="1" dirty="0">
              <a:latin typeface="Arial" panose="020B0604020202020204" pitchFamily="34" charset="0"/>
              <a:cs typeface="Arial" panose="020B0604020202020204" pitchFamily="34" charset="0"/>
            </a:endParaRPr>
          </a:p>
          <a:p>
            <a:r>
              <a:rPr lang="bg-BG" sz="1700" b="1" dirty="0">
                <a:latin typeface="Arial" panose="020B0604020202020204" pitchFamily="34" charset="0"/>
                <a:cs typeface="Arial" panose="020B0604020202020204" pitchFamily="34" charset="0"/>
              </a:rPr>
              <a:t>ЗА ИЗБОРИТЕ ЗА НАРОДНИ ПРЕДСТАВИТЕЛИ НА </a:t>
            </a:r>
            <a:r>
              <a:rPr lang="bg-BG" sz="1700" b="1" dirty="0" smtClean="0">
                <a:latin typeface="Arial" panose="020B0604020202020204" pitchFamily="34" charset="0"/>
                <a:cs typeface="Arial" panose="020B0604020202020204" pitchFamily="34" charset="0"/>
              </a:rPr>
              <a:t>27 ОКТОМВРИ 2024 </a:t>
            </a:r>
            <a:r>
              <a:rPr lang="bg-BG" sz="1700" b="1" dirty="0">
                <a:latin typeface="Arial" panose="020B0604020202020204" pitchFamily="34" charset="0"/>
                <a:cs typeface="Arial" panose="020B0604020202020204" pitchFamily="34" charset="0"/>
              </a:rPr>
              <a:t>Г.</a:t>
            </a:r>
          </a:p>
          <a:p>
            <a:endParaRPr lang="bg-BG" b="1" dirty="0"/>
          </a:p>
        </p:txBody>
      </p:sp>
    </p:spTree>
    <p:extLst>
      <p:ext uri="{BB962C8B-B14F-4D97-AF65-F5344CB8AC3E}">
        <p14:creationId xmlns:p14="http://schemas.microsoft.com/office/powerpoint/2010/main" val="34993278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9531" y="369073"/>
            <a:ext cx="9521503" cy="1188720"/>
          </a:xfrm>
        </p:spPr>
        <p:txBody>
          <a:bodyPr/>
          <a:lstStyle/>
          <a:p>
            <a:r>
              <a:rPr lang="bg-BG" b="1" cap="all" dirty="0">
                <a:latin typeface="+mn-lt"/>
              </a:rPr>
              <a:t>Предизборен ден </a:t>
            </a:r>
            <a:r>
              <a:rPr lang="bg-BG" b="1" cap="all" dirty="0" smtClean="0">
                <a:latin typeface="+mn-lt"/>
              </a:rPr>
              <a:t>26 ОКТОМВРИ 2024</a:t>
            </a:r>
            <a:endParaRPr lang="bg-BG" b="1" cap="all" dirty="0">
              <a:latin typeface="+mn-lt"/>
            </a:endParaRPr>
          </a:p>
        </p:txBody>
      </p:sp>
      <p:sp>
        <p:nvSpPr>
          <p:cNvPr id="3" name="Контейнер за съдържание 2"/>
          <p:cNvSpPr>
            <a:spLocks noGrp="1"/>
          </p:cNvSpPr>
          <p:nvPr>
            <p:ph idx="1"/>
          </p:nvPr>
        </p:nvSpPr>
        <p:spPr>
          <a:xfrm>
            <a:off x="1065403" y="1916591"/>
            <a:ext cx="10090278" cy="4719101"/>
          </a:xfrm>
        </p:spPr>
        <p:txBody>
          <a:bodyPr>
            <a:noAutofit/>
          </a:bodyPr>
          <a:lstStyle/>
          <a:p>
            <a:r>
              <a:rPr lang="bg-BG" b="1" dirty="0">
                <a:solidFill>
                  <a:schemeClr val="tx1"/>
                </a:solidFill>
                <a:latin typeface="Arial" panose="020B0604020202020204" pitchFamily="34" charset="0"/>
                <a:cs typeface="Arial" panose="020B0604020202020204" pitchFamily="34" charset="0"/>
              </a:rPr>
              <a:t>РАЙОННАТА АДМИНИСТРАЦИЯ И ЧЛЕН НА РИК ПРЕДАВАТ ИЗБОРНИТЕ КНИЖА И МАТЕРИАЛИ НА ЧЛЕНОВЕТЕ НА СИК </a:t>
            </a:r>
            <a:r>
              <a:rPr lang="bg-BG" dirty="0">
                <a:solidFill>
                  <a:schemeClr val="tx1"/>
                </a:solidFill>
                <a:latin typeface="Arial" panose="020B0604020202020204" pitchFamily="34" charset="0"/>
                <a:cs typeface="Arial" panose="020B0604020202020204" pitchFamily="34" charset="0"/>
              </a:rPr>
              <a:t>/ПОДПИСВАТ ПРОТОКОЛИ ЗА ПРЕДАВАНЕ И ПРИЕМАНЕ НА ИЗБОРНИ КНИЖА И МАТЕРИАЛИ/</a:t>
            </a:r>
          </a:p>
          <a:p>
            <a:r>
              <a:rPr lang="bg-BG" dirty="0">
                <a:solidFill>
                  <a:schemeClr val="tx1"/>
                </a:solidFill>
                <a:latin typeface="Arial" panose="020B0604020202020204" pitchFamily="34" charset="0"/>
                <a:cs typeface="Arial" panose="020B0604020202020204" pitchFamily="34" charset="0"/>
              </a:rPr>
              <a:t>ПРОТОКОЛИТЕ ЗА ПРЕДАВАНЕ  И ПРИЕМАНЕ НА ИЗБОРНИ КНИЖА СЕ ПОДПИСВА ОТ ПРЕДСЕДАТЕЛЯ НА СИК /ПРИ ОТСЪСТВИЕ ОТ ЗАМЕСТНИК –ПРЕДСЕДАТЕЛЯ ИЛИ СЕКРЕТАРЯ НА СИК/</a:t>
            </a:r>
          </a:p>
          <a:p>
            <a:r>
              <a:rPr lang="bg-BG" dirty="0">
                <a:solidFill>
                  <a:schemeClr val="tx1"/>
                </a:solidFill>
                <a:latin typeface="Arial" panose="020B0604020202020204" pitchFamily="34" charset="0"/>
                <a:cs typeface="Arial" panose="020B0604020202020204" pitchFamily="34" charset="0"/>
              </a:rPr>
              <a:t>ПРОВЕРЕТЕ  ВПИСАНИЯ  </a:t>
            </a:r>
            <a:r>
              <a:rPr lang="bg-BG" dirty="0" smtClean="0">
                <a:solidFill>
                  <a:schemeClr val="tx1"/>
                </a:solidFill>
                <a:latin typeface="Arial" panose="020B0604020202020204" pitchFamily="34" charset="0"/>
                <a:cs typeface="Arial" panose="020B0604020202020204" pitchFamily="34" charset="0"/>
              </a:rPr>
              <a:t>ФАБРИЧЕН </a:t>
            </a:r>
            <a:r>
              <a:rPr lang="bg-BG" dirty="0">
                <a:solidFill>
                  <a:schemeClr val="tx1"/>
                </a:solidFill>
                <a:latin typeface="Arial" panose="020B0604020202020204" pitchFamily="34" charset="0"/>
                <a:cs typeface="Arial" panose="020B0604020202020204" pitchFamily="34" charset="0"/>
              </a:rPr>
              <a:t>НОМЕР НА ПРОТОКОЛА НА СИК / ПРЕДАВА СЕ В ЗАПЕЧАТАН ПЛИК, КОЙТО ПОЗВОЛЯВА ДА СЕ ВИДИ </a:t>
            </a:r>
            <a:r>
              <a:rPr lang="bg-BG" dirty="0" smtClean="0">
                <a:solidFill>
                  <a:schemeClr val="tx1"/>
                </a:solidFill>
                <a:latin typeface="Arial" panose="020B0604020202020204" pitchFamily="34" charset="0"/>
                <a:cs typeface="Arial" panose="020B0604020202020204" pitchFamily="34" charset="0"/>
              </a:rPr>
              <a:t>ФАБРИЧНИЯТ </a:t>
            </a:r>
            <a:r>
              <a:rPr lang="bg-BG" dirty="0">
                <a:solidFill>
                  <a:schemeClr val="tx1"/>
                </a:solidFill>
                <a:latin typeface="Arial" panose="020B0604020202020204" pitchFamily="34" charset="0"/>
                <a:cs typeface="Arial" panose="020B0604020202020204" pitchFamily="34" charset="0"/>
              </a:rPr>
              <a:t>НОМЕР/ </a:t>
            </a:r>
          </a:p>
          <a:p>
            <a:r>
              <a:rPr lang="bg-BG" dirty="0">
                <a:solidFill>
                  <a:schemeClr val="tx1"/>
                </a:solidFill>
                <a:latin typeface="Arial" panose="020B0604020202020204" pitchFamily="34" charset="0"/>
                <a:cs typeface="Arial" panose="020B0604020202020204" pitchFamily="34" charset="0"/>
              </a:rPr>
              <a:t>ПРОВЕРЕТЕ ВПИСАНИТЕ НОМЕРА НА БЮЛЕТИНИТЕ В ПРОТОКОЛА ЗА ПРЕДАВАНЕ НА МАТЕРИАЛИТЕ</a:t>
            </a:r>
          </a:p>
          <a:p>
            <a:r>
              <a:rPr lang="bg-BG" b="1" dirty="0">
                <a:solidFill>
                  <a:schemeClr val="tx1"/>
                </a:solidFill>
                <a:latin typeface="Arial" panose="020B0604020202020204" pitchFamily="34" charset="0"/>
                <a:cs typeface="Arial" panose="020B0604020202020204" pitchFamily="34" charset="0"/>
              </a:rPr>
              <a:t>ПЕЧАТЪТ НА СИК СЕ ПРЕДАВА В ЗАПЕЧАТАН ПЛИК</a:t>
            </a:r>
            <a:r>
              <a:rPr lang="bg-BG" dirty="0">
                <a:solidFill>
                  <a:schemeClr val="tx1"/>
                </a:solidFill>
                <a:latin typeface="Arial" panose="020B0604020202020204" pitchFamily="34" charset="0"/>
                <a:cs typeface="Arial" panose="020B0604020202020204" pitchFamily="34" charset="0"/>
              </a:rPr>
              <a:t> И СЕ ПОДПИСВА ОТ ПРЕДСЕДАТЕЛЯ НА СИК, </a:t>
            </a:r>
            <a:r>
              <a:rPr lang="bg-BG" dirty="0" smtClean="0">
                <a:solidFill>
                  <a:schemeClr val="tx1"/>
                </a:solidFill>
                <a:latin typeface="Arial" panose="020B0604020202020204" pitchFamily="34" charset="0"/>
                <a:cs typeface="Arial" panose="020B0604020202020204" pitchFamily="34" charset="0"/>
              </a:rPr>
              <a:t>ЧЛЕН НА РИК И ЛИЦЕ ОТ РАЙОННАТА АДМИНИСТРАЦИЯ. ПЛИКЪТ С ПЕЧАТА НЕ СЕ </a:t>
            </a:r>
            <a:r>
              <a:rPr lang="bg-BG" b="1" u="sng" dirty="0" smtClean="0">
                <a:solidFill>
                  <a:schemeClr val="tx1"/>
                </a:solidFill>
                <a:latin typeface="Arial" panose="020B0604020202020204" pitchFamily="34" charset="0"/>
                <a:cs typeface="Arial" panose="020B0604020202020204" pitchFamily="34" charset="0"/>
              </a:rPr>
              <a:t>ОТВАРЯ.ОТВАРЯ СЕ ПРИ ОТКРИВАНЕ НА ИЗБОРНИЯ ДЕН-27.10.2024</a:t>
            </a:r>
            <a:endParaRPr lang="bg-BG" b="1" u="sng"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357992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1221F5BC-4834-41E2-9D6A-1361AF802781}"/>
              </a:ext>
            </a:extLst>
          </p:cNvPr>
          <p:cNvSpPr>
            <a:spLocks noGrp="1"/>
          </p:cNvSpPr>
          <p:nvPr>
            <p:ph type="title"/>
          </p:nvPr>
        </p:nvSpPr>
        <p:spPr>
          <a:xfrm>
            <a:off x="1140902" y="185781"/>
            <a:ext cx="9647339" cy="1188720"/>
          </a:xfrm>
        </p:spPr>
        <p:txBody>
          <a:bodyPr>
            <a:normAutofit/>
          </a:bodyPr>
          <a:lstStyle/>
          <a:p>
            <a:r>
              <a:rPr lang="bg-BG" b="1" dirty="0">
                <a:latin typeface="+mn-lt"/>
              </a:rPr>
              <a:t>Предизборен ден 26 ОКТОМВРИ 2024 </a:t>
            </a:r>
          </a:p>
        </p:txBody>
      </p:sp>
      <p:sp>
        <p:nvSpPr>
          <p:cNvPr id="3" name="Контейнер за съдържание 2">
            <a:extLst>
              <a:ext uri="{FF2B5EF4-FFF2-40B4-BE49-F238E27FC236}">
                <a16:creationId xmlns:a16="http://schemas.microsoft.com/office/drawing/2014/main" id="{C147237D-832D-4D88-A251-1E6A166B9B62}"/>
              </a:ext>
            </a:extLst>
          </p:cNvPr>
          <p:cNvSpPr>
            <a:spLocks noGrp="1"/>
          </p:cNvSpPr>
          <p:nvPr>
            <p:ph idx="1"/>
          </p:nvPr>
        </p:nvSpPr>
        <p:spPr>
          <a:xfrm>
            <a:off x="383177" y="1750930"/>
            <a:ext cx="11469189" cy="4580202"/>
          </a:xfrm>
        </p:spPr>
        <p:txBody>
          <a:bodyPr>
            <a:normAutofit/>
          </a:bodyPr>
          <a:lstStyle/>
          <a:p>
            <a:pPr indent="0" algn="just">
              <a:lnSpc>
                <a:spcPct val="170000"/>
              </a:lnSpc>
              <a:buNone/>
            </a:pPr>
            <a:r>
              <a:rPr lang="bg-BG" sz="1400" b="1" cap="all"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ПРЕДСТАВИТЕЛ НА </a:t>
            </a:r>
            <a:r>
              <a:rPr lang="bg-BG" sz="1400" b="1" cap="all"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„СИЕЛА НОРМА“ АД предава </a:t>
            </a:r>
            <a:r>
              <a:rPr lang="bg-BG" sz="1400" b="1" cap="all"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на председателя на СИК в присъствието на зам.-председател, секретар и членове на СИК, както следва:</a:t>
            </a:r>
          </a:p>
          <a:p>
            <a:pPr indent="540385" algn="just">
              <a:lnSpc>
                <a:spcPts val="1600"/>
              </a:lnSpc>
              <a:spcAft>
                <a:spcPts val="0"/>
              </a:spcAft>
            </a:pPr>
            <a:r>
              <a:rPr lang="bg-BG" sz="1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1</a:t>
            </a:r>
            <a:r>
              <a:rPr lang="bg-BG" sz="1400" dirty="0">
                <a:solidFill>
                  <a:schemeClr val="tx1"/>
                </a:solidFill>
                <a:latin typeface="Arial" panose="020B0604020202020204" pitchFamily="34" charset="0"/>
                <a:ea typeface="Times New Roman" panose="02020603050405020304" pitchFamily="18" charset="0"/>
                <a:cs typeface="Arial" panose="020B0604020202020204" pitchFamily="34" charset="0"/>
              </a:rPr>
              <a:t>. Машина за гласуване с изписан идентификационен номер с поставени пломби на съответните отделения, с прегради (странични капаци, прикрепени към машината) към нея, захранващ кабел с адаптер и два броя флаш памети, поставени в обособено запечатано отделение на машината.</a:t>
            </a:r>
          </a:p>
          <a:p>
            <a:pPr indent="540385" algn="just">
              <a:lnSpc>
                <a:spcPts val="1600"/>
              </a:lnSpc>
              <a:spcAft>
                <a:spcPts val="0"/>
              </a:spcAft>
            </a:pPr>
            <a:r>
              <a:rPr lang="bg-BG" sz="1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2</a:t>
            </a:r>
            <a:r>
              <a:rPr lang="bg-BG" sz="1400" dirty="0">
                <a:solidFill>
                  <a:schemeClr val="tx1"/>
                </a:solidFill>
                <a:latin typeface="Arial" panose="020B0604020202020204" pitchFamily="34" charset="0"/>
                <a:ea typeface="Times New Roman" panose="02020603050405020304" pitchFamily="18" charset="0"/>
                <a:cs typeface="Arial" panose="020B0604020202020204" pitchFamily="34" charset="0"/>
              </a:rPr>
              <a:t>. Батерия за резервно захранване на машината и кабел за свързване на батерията с машината.</a:t>
            </a:r>
          </a:p>
          <a:p>
            <a:pPr indent="540385" algn="just">
              <a:lnSpc>
                <a:spcPts val="1600"/>
              </a:lnSpc>
              <a:spcAft>
                <a:spcPts val="0"/>
              </a:spcAft>
            </a:pPr>
            <a:r>
              <a:rPr lang="bg-BG" sz="1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3</a:t>
            </a:r>
            <a:r>
              <a:rPr lang="bg-BG" sz="1400" dirty="0">
                <a:solidFill>
                  <a:schemeClr val="tx1"/>
                </a:solidFill>
                <a:latin typeface="Arial" panose="020B0604020202020204" pitchFamily="34" charset="0"/>
                <a:ea typeface="Times New Roman" panose="02020603050405020304" pitchFamily="18" charset="0"/>
                <a:cs typeface="Arial" panose="020B0604020202020204" pitchFamily="34" charset="0"/>
              </a:rPr>
              <a:t>. Пет броя </a:t>
            </a:r>
            <a:r>
              <a:rPr lang="bg-BG" sz="1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смарткарти </a:t>
            </a:r>
            <a:r>
              <a:rPr lang="bg-BG" sz="1400" dirty="0">
                <a:solidFill>
                  <a:schemeClr val="tx1"/>
                </a:solidFill>
                <a:latin typeface="Arial" panose="020B0604020202020204" pitchFamily="34" charset="0"/>
                <a:ea typeface="Times New Roman" panose="02020603050405020304" pitchFamily="18" charset="0"/>
                <a:cs typeface="Arial" panose="020B0604020202020204" pitchFamily="34" charset="0"/>
              </a:rPr>
              <a:t>(2 броя за членовете на СИК и 3 броя за избирателите).</a:t>
            </a:r>
          </a:p>
          <a:p>
            <a:pPr indent="540385" algn="just">
              <a:lnSpc>
                <a:spcPts val="1600"/>
              </a:lnSpc>
              <a:spcAft>
                <a:spcPts val="0"/>
              </a:spcAft>
            </a:pPr>
            <a:r>
              <a:rPr lang="bg-BG" sz="1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4</a:t>
            </a:r>
            <a:r>
              <a:rPr lang="bg-BG" sz="1400" dirty="0">
                <a:solidFill>
                  <a:schemeClr val="tx1"/>
                </a:solidFill>
                <a:latin typeface="Arial" panose="020B0604020202020204" pitchFamily="34" charset="0"/>
                <a:ea typeface="Times New Roman" panose="02020603050405020304" pitchFamily="18" charset="0"/>
                <a:cs typeface="Arial" panose="020B0604020202020204" pitchFamily="34" charset="0"/>
              </a:rPr>
              <a:t>. Запечатан плик с ПИН-код.</a:t>
            </a:r>
          </a:p>
          <a:p>
            <a:pPr indent="540385" algn="just">
              <a:lnSpc>
                <a:spcPts val="1600"/>
              </a:lnSpc>
              <a:spcAft>
                <a:spcPts val="0"/>
              </a:spcAft>
            </a:pPr>
            <a:r>
              <a:rPr lang="bg-BG" sz="1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5</a:t>
            </a:r>
            <a:r>
              <a:rPr lang="bg-BG" sz="1400" dirty="0">
                <a:solidFill>
                  <a:schemeClr val="tx1"/>
                </a:solidFill>
                <a:latin typeface="Arial" panose="020B0604020202020204" pitchFamily="34" charset="0"/>
                <a:ea typeface="Times New Roman" panose="02020603050405020304" pitchFamily="18" charset="0"/>
                <a:cs typeface="Arial" panose="020B0604020202020204" pitchFamily="34" charset="0"/>
              </a:rPr>
              <a:t>. Един брой електрически удължител.</a:t>
            </a:r>
          </a:p>
          <a:p>
            <a:pPr indent="540385" algn="just">
              <a:lnSpc>
                <a:spcPts val="1600"/>
              </a:lnSpc>
              <a:spcAft>
                <a:spcPts val="0"/>
              </a:spcAft>
            </a:pPr>
            <a:r>
              <a:rPr lang="bg-BG" sz="1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6</a:t>
            </a:r>
            <a:r>
              <a:rPr lang="bg-BG" sz="1400" dirty="0">
                <a:solidFill>
                  <a:schemeClr val="tx1"/>
                </a:solidFill>
                <a:latin typeface="Arial" panose="020B0604020202020204" pitchFamily="34" charset="0"/>
                <a:ea typeface="Times New Roman" panose="02020603050405020304" pitchFamily="18" charset="0"/>
                <a:cs typeface="Arial" panose="020B0604020202020204" pitchFamily="34" charset="0"/>
              </a:rPr>
              <a:t>. Резервни пломби за запечатване на СУЕМГ, като броят им се вписва в Приложение 2 към методическите указания.</a:t>
            </a:r>
          </a:p>
          <a:p>
            <a:pPr indent="0" algn="just">
              <a:lnSpc>
                <a:spcPct val="170000"/>
              </a:lnSpc>
              <a:buNone/>
            </a:pPr>
            <a:r>
              <a:rPr lang="bg-BG" sz="1400" b="1" cap="all"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На </a:t>
            </a:r>
            <a:r>
              <a:rPr lang="bg-BG" sz="1400" b="1" cap="all"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куфара, в който се намира машината за гласуване, има разпечатка с номера и адреса на секцията.</a:t>
            </a:r>
          </a:p>
          <a:p>
            <a:pPr indent="0" algn="just">
              <a:lnSpc>
                <a:spcPct val="170000"/>
              </a:lnSpc>
              <a:buNone/>
            </a:pPr>
            <a:r>
              <a:rPr lang="bg-BG" sz="1400" b="1" cap="all"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Ако номерът на доставената машина за гласуване не съответства на номера на секцията, </a:t>
            </a:r>
            <a:r>
              <a:rPr lang="bg-BG" sz="1400" b="1" u="sng" cap="all"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не се подписва приемо-предавателен протокол, за което незабавно се уведомява РИК, която уведомява ЦИК.</a:t>
            </a:r>
          </a:p>
          <a:p>
            <a:endParaRPr lang="bg-BG" sz="1400" dirty="0">
              <a:solidFill>
                <a:schemeClr val="tx1"/>
              </a:solidFill>
            </a:endParaRPr>
          </a:p>
        </p:txBody>
      </p:sp>
    </p:spTree>
    <p:extLst>
      <p:ext uri="{BB962C8B-B14F-4D97-AF65-F5344CB8AC3E}">
        <p14:creationId xmlns:p14="http://schemas.microsoft.com/office/powerpoint/2010/main" val="38297668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3908" y="380921"/>
            <a:ext cx="9026554" cy="1188720"/>
          </a:xfrm>
        </p:spPr>
        <p:txBody>
          <a:bodyPr/>
          <a:lstStyle/>
          <a:p>
            <a:r>
              <a:rPr lang="bg-BG" b="1" dirty="0"/>
              <a:t>Предизборен ден 26 ОКТОМВРИ 2024 </a:t>
            </a:r>
            <a:endParaRPr lang="en-US" dirty="0"/>
          </a:p>
        </p:txBody>
      </p:sp>
      <p:sp>
        <p:nvSpPr>
          <p:cNvPr id="3" name="Content Placeholder 2"/>
          <p:cNvSpPr>
            <a:spLocks noGrp="1"/>
          </p:cNvSpPr>
          <p:nvPr>
            <p:ph idx="1"/>
          </p:nvPr>
        </p:nvSpPr>
        <p:spPr>
          <a:xfrm>
            <a:off x="459676" y="1711898"/>
            <a:ext cx="11295018" cy="4695004"/>
          </a:xfrm>
        </p:spPr>
        <p:txBody>
          <a:bodyPr>
            <a:normAutofit fontScale="25000" lnSpcReduction="20000"/>
          </a:bodyPr>
          <a:lstStyle/>
          <a:p>
            <a:pPr marL="0" marR="0" indent="540385" algn="just">
              <a:lnSpc>
                <a:spcPct val="170000"/>
              </a:lnSpc>
              <a:spcBef>
                <a:spcPts val="0"/>
              </a:spcBef>
            </a:pPr>
            <a:r>
              <a:rPr lang="bg-BG" sz="72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На СИК се предоставя телефонен номер на представителя /ТЕХНИКА/ на </a:t>
            </a:r>
            <a:r>
              <a:rPr lang="bg-BG" sz="7200" dirty="0">
                <a:solidFill>
                  <a:schemeClr val="tx1"/>
                </a:solidFill>
                <a:latin typeface="Arial" panose="020B0604020202020204" pitchFamily="34" charset="0"/>
                <a:ea typeface="Times New Roman" panose="02020603050405020304" pitchFamily="18" charset="0"/>
                <a:cs typeface="Arial" panose="020B0604020202020204" pitchFamily="34" charset="0"/>
              </a:rPr>
              <a:t>„Сиела Норма“ </a:t>
            </a:r>
            <a:r>
              <a:rPr lang="bg-BG" sz="72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АД.</a:t>
            </a:r>
          </a:p>
          <a:p>
            <a:pPr marL="0" marR="0" indent="540385" algn="just">
              <a:lnSpc>
                <a:spcPct val="170000"/>
              </a:lnSpc>
              <a:spcBef>
                <a:spcPts val="0"/>
              </a:spcBef>
            </a:pPr>
            <a:r>
              <a:rPr lang="ru-RU" sz="72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ПРЕДСТАВИТЕЛЯТ НА „СИЕЛА НОРМА“ АД, В ПРИСЪСТВИЕТО НА ЧЛЕНОВЕТЕ НА СИК, ИНСТАЛИРА МАШИНАТА ЗА ГЛАСУВАНЕ И ПОСТАВЯ В НЕЯ РОЛКА СПЕЦИАЛИЗИРАНА ХАРТИЯ ЗА БЮЛЕТИНИ ОТ МАШИННО ГЛАСУВАНЕ.</a:t>
            </a:r>
            <a:r>
              <a:rPr lang="bg-BG" sz="72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bg-BG" sz="7200" b="1" dirty="0">
                <a:solidFill>
                  <a:schemeClr val="tx1"/>
                </a:solidFill>
                <a:latin typeface="Arial" panose="020B0604020202020204" pitchFamily="34" charset="0"/>
                <a:ea typeface="Times New Roman" panose="02020603050405020304" pitchFamily="18" charset="0"/>
                <a:cs typeface="Arial" panose="020B0604020202020204" pitchFamily="34" charset="0"/>
              </a:rPr>
              <a:t>След тестването машината разпечатва разписка за текущо състояние. Разписката, петте карти и ПИН-кодът се поставят в плик, който се запечатва и се подписва от присъстващите членове на СИК.</a:t>
            </a:r>
            <a:endParaRPr lang="en-US" sz="7200" b="1"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marL="0" marR="0" indent="540385" algn="just">
              <a:lnSpc>
                <a:spcPct val="170000"/>
              </a:lnSpc>
              <a:spcBef>
                <a:spcPts val="0"/>
              </a:spcBef>
            </a:pPr>
            <a:r>
              <a:rPr lang="bg-BG" sz="7200" b="1" dirty="0">
                <a:solidFill>
                  <a:schemeClr val="tx1"/>
                </a:solidFill>
                <a:latin typeface="Arial" panose="020B0604020202020204" pitchFamily="34" charset="0"/>
                <a:ea typeface="Times New Roman" panose="02020603050405020304" pitchFamily="18" charset="0"/>
                <a:cs typeface="Arial" panose="020B0604020202020204" pitchFamily="34" charset="0"/>
              </a:rPr>
              <a:t>Председателят и секретарят на СИК </a:t>
            </a:r>
            <a:r>
              <a:rPr lang="bg-BG" sz="7200" dirty="0">
                <a:solidFill>
                  <a:schemeClr val="tx1"/>
                </a:solidFill>
                <a:latin typeface="Arial" panose="020B0604020202020204" pitchFamily="34" charset="0"/>
                <a:ea typeface="Times New Roman" panose="02020603050405020304" pitchFamily="18" charset="0"/>
                <a:cs typeface="Arial" panose="020B0604020202020204" pitchFamily="34" charset="0"/>
              </a:rPr>
              <a:t>(при отсъствие на председателя, на зам.-председателя на СИК) </a:t>
            </a:r>
            <a:r>
              <a:rPr lang="bg-BG" sz="7200" b="1" dirty="0">
                <a:solidFill>
                  <a:schemeClr val="tx1"/>
                </a:solidFill>
                <a:latin typeface="Arial" panose="020B0604020202020204" pitchFamily="34" charset="0"/>
                <a:ea typeface="Times New Roman" panose="02020603050405020304" pitchFamily="18" charset="0"/>
                <a:cs typeface="Arial" panose="020B0604020202020204" pitchFamily="34" charset="0"/>
              </a:rPr>
              <a:t>и представителят на „Сиела Норма“ АД подписват протокол за предаване и приемане на специализирано устройство за машинно гласуване </a:t>
            </a:r>
            <a:r>
              <a:rPr lang="bg-BG" sz="7200" dirty="0">
                <a:solidFill>
                  <a:schemeClr val="tx1"/>
                </a:solidFill>
                <a:latin typeface="Arial" panose="020B0604020202020204" pitchFamily="34" charset="0"/>
                <a:ea typeface="Times New Roman" panose="02020603050405020304" pitchFamily="18" charset="0"/>
                <a:cs typeface="Arial" panose="020B0604020202020204" pitchFamily="34" charset="0"/>
              </a:rPr>
              <a:t>(Приложение 2 към методическите указания). Протоколът се съставя и подписва в три еднообразни екземпляра – един за СИК и два за „Сиела Норма“ АД</a:t>
            </a:r>
            <a:r>
              <a:rPr lang="bg-BG" sz="72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a:t>
            </a:r>
          </a:p>
          <a:p>
            <a:pPr marL="0" marR="0" indent="0" algn="just">
              <a:lnSpc>
                <a:spcPct val="170000"/>
              </a:lnSpc>
              <a:spcBef>
                <a:spcPts val="0"/>
              </a:spcBef>
              <a:buNone/>
            </a:pPr>
            <a:r>
              <a:rPr lang="bg-BG" sz="72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ВНИМАНИЕ:</a:t>
            </a:r>
            <a:r>
              <a:rPr lang="bg-BG" sz="72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bg-BG" sz="72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Смарт картите и ПИН-кодът работят само с машината, за която са предназначени.</a:t>
            </a:r>
          </a:p>
          <a:p>
            <a:pPr marL="0" marR="0" indent="540385" algn="just">
              <a:lnSpc>
                <a:spcPct val="150000"/>
              </a:lnSpc>
              <a:spcBef>
                <a:spcPts val="0"/>
              </a:spcBef>
            </a:pPr>
            <a:endParaRPr lang="en-US" sz="2600" dirty="0">
              <a:latin typeface="Calibri" panose="020F0502020204030204" pitchFamily="34" charset="0"/>
              <a:ea typeface="Times New Roman" panose="02020603050405020304" pitchFamily="18" charset="0"/>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2047913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493239" y="687196"/>
            <a:ext cx="9169167" cy="1188720"/>
          </a:xfrm>
        </p:spPr>
        <p:txBody>
          <a:bodyPr/>
          <a:lstStyle/>
          <a:p>
            <a:r>
              <a:rPr lang="bg-BG" b="1" dirty="0">
                <a:latin typeface="+mn-lt"/>
              </a:rPr>
              <a:t>ПОДГОТОВКА НА ИЗБОРНОТО ПОМЕЩЕНИЕ</a:t>
            </a:r>
          </a:p>
        </p:txBody>
      </p:sp>
      <p:sp>
        <p:nvSpPr>
          <p:cNvPr id="3" name="Контейнер за съдържание 2"/>
          <p:cNvSpPr>
            <a:spLocks noGrp="1"/>
          </p:cNvSpPr>
          <p:nvPr>
            <p:ph idx="1"/>
          </p:nvPr>
        </p:nvSpPr>
        <p:spPr>
          <a:xfrm>
            <a:off x="1151709" y="2774858"/>
            <a:ext cx="10515600" cy="5337175"/>
          </a:xfrm>
        </p:spPr>
        <p:txBody>
          <a:bodyPr>
            <a:noAutofit/>
          </a:bodyPr>
          <a:lstStyle/>
          <a:p>
            <a:pPr marL="0" indent="0" algn="just">
              <a:lnSpc>
                <a:spcPts val="3360"/>
              </a:lnSpc>
            </a:pPr>
            <a:r>
              <a:rPr lang="bg-BG" b="1" u="sng" dirty="0">
                <a:solidFill>
                  <a:schemeClr val="tx1"/>
                </a:solidFill>
              </a:rPr>
              <a:t>ПОМЕЩЕНИЕТО СЕ ОБОРУДВА ОТ ОБЩИНСКАТА АДМИНИСТРАЦИЯ </a:t>
            </a:r>
            <a:r>
              <a:rPr lang="bg-BG" dirty="0">
                <a:solidFill>
                  <a:schemeClr val="tx1"/>
                </a:solidFill>
              </a:rPr>
              <a:t>- достатъчно място за работа на СИК, присъствие на наблюдатели, застъпници, представители на политически </a:t>
            </a:r>
            <a:r>
              <a:rPr lang="bg-BG" dirty="0" smtClean="0">
                <a:solidFill>
                  <a:schemeClr val="tx1"/>
                </a:solidFill>
              </a:rPr>
              <a:t>партии и коалиции, </a:t>
            </a:r>
            <a:r>
              <a:rPr lang="ru-RU" dirty="0">
                <a:solidFill>
                  <a:schemeClr val="tx1"/>
                </a:solidFill>
              </a:rPr>
              <a:t>място/места за гласуване с хартиени бюлетини чрез поставяне на параван, който осигурява тайната на </a:t>
            </a:r>
            <a:r>
              <a:rPr lang="ru-RU" dirty="0" smtClean="0">
                <a:solidFill>
                  <a:schemeClr val="tx1"/>
                </a:solidFill>
              </a:rPr>
              <a:t>вота</a:t>
            </a:r>
            <a:r>
              <a:rPr lang="en-US" dirty="0" smtClean="0">
                <a:solidFill>
                  <a:schemeClr val="tx1"/>
                </a:solidFill>
              </a:rPr>
              <a:t>, </a:t>
            </a:r>
            <a:r>
              <a:rPr lang="ru-RU" dirty="0">
                <a:solidFill>
                  <a:schemeClr val="tx1"/>
                </a:solidFill>
              </a:rPr>
              <a:t>избирателната кутия за хартиени бюлетини, избирателната кутия за бюлетините от машинно гласуване, кутията за отрязъците с номерата на </a:t>
            </a:r>
            <a:r>
              <a:rPr lang="ru-RU" dirty="0" smtClean="0">
                <a:solidFill>
                  <a:schemeClr val="tx1"/>
                </a:solidFill>
              </a:rPr>
              <a:t>бюлетините.</a:t>
            </a:r>
            <a:endParaRPr lang="bg-BG" dirty="0">
              <a:solidFill>
                <a:schemeClr val="tx1"/>
              </a:solidFill>
            </a:endParaRPr>
          </a:p>
          <a:p>
            <a:pPr marL="0" indent="0">
              <a:lnSpc>
                <a:spcPts val="3360"/>
              </a:lnSpc>
            </a:pPr>
            <a:endParaRPr lang="bg-BG" dirty="0" smtClean="0"/>
          </a:p>
          <a:p>
            <a:pPr marL="0" indent="0">
              <a:lnSpc>
                <a:spcPts val="3360"/>
              </a:lnSpc>
            </a:pPr>
            <a:endParaRPr lang="bg-BG" dirty="0"/>
          </a:p>
          <a:p>
            <a:pPr marL="0" indent="0">
              <a:lnSpc>
                <a:spcPts val="3360"/>
              </a:lnSpc>
            </a:pPr>
            <a:endParaRPr lang="bg-BG" dirty="0" smtClean="0"/>
          </a:p>
          <a:p>
            <a:pPr marL="0" indent="0">
              <a:lnSpc>
                <a:spcPts val="3360"/>
              </a:lnSpc>
            </a:pPr>
            <a:endParaRPr lang="bg-BG" dirty="0"/>
          </a:p>
          <a:p>
            <a:pPr marL="0" indent="0">
              <a:lnSpc>
                <a:spcPts val="3360"/>
              </a:lnSpc>
            </a:pPr>
            <a:endParaRPr lang="bg-BG" dirty="0"/>
          </a:p>
        </p:txBody>
      </p:sp>
    </p:spTree>
    <p:extLst>
      <p:ext uri="{BB962C8B-B14F-4D97-AF65-F5344CB8AC3E}">
        <p14:creationId xmlns:p14="http://schemas.microsoft.com/office/powerpoint/2010/main" val="19848436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568741" y="419408"/>
            <a:ext cx="9202723" cy="1188720"/>
          </a:xfrm>
        </p:spPr>
        <p:txBody>
          <a:bodyPr/>
          <a:lstStyle/>
          <a:p>
            <a:r>
              <a:rPr lang="bg-BG" b="1" dirty="0">
                <a:solidFill>
                  <a:prstClr val="black"/>
                </a:solidFill>
                <a:latin typeface="Calibri" panose="020F0502020204030204"/>
              </a:rPr>
              <a:t>ПОДГОТОВКА НА ИЗБОРНОТО ПОМЕЩЕНИЕ</a:t>
            </a:r>
            <a:endParaRPr lang="bg-BG" dirty="0"/>
          </a:p>
        </p:txBody>
      </p:sp>
      <p:sp>
        <p:nvSpPr>
          <p:cNvPr id="3" name="Контейнер за съдържание 2"/>
          <p:cNvSpPr>
            <a:spLocks noGrp="1"/>
          </p:cNvSpPr>
          <p:nvPr>
            <p:ph idx="1"/>
          </p:nvPr>
        </p:nvSpPr>
        <p:spPr>
          <a:xfrm>
            <a:off x="595618" y="1921079"/>
            <a:ext cx="10651301" cy="3877672"/>
          </a:xfrm>
        </p:spPr>
        <p:txBody>
          <a:bodyPr>
            <a:normAutofit fontScale="25000" lnSpcReduction="20000"/>
          </a:bodyPr>
          <a:lstStyle/>
          <a:p>
            <a:pPr marL="0" lvl="0" indent="0" algn="just">
              <a:lnSpc>
                <a:spcPts val="3360"/>
              </a:lnSpc>
            </a:pP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Поставя </a:t>
            </a:r>
            <a:r>
              <a:rPr lang="bg-BG" sz="56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се параван за гласуване, който се оборудва с </a:t>
            </a:r>
            <a:r>
              <a:rPr lang="ru-RU" sz="5600" dirty="0">
                <a:solidFill>
                  <a:schemeClr val="tx1"/>
                </a:solidFill>
                <a:latin typeface="Arial" panose="020B0604020202020204" pitchFamily="34" charset="0"/>
                <a:ea typeface="Times New Roman" panose="02020603050405020304" pitchFamily="18" charset="0"/>
                <a:cs typeface="Arial" panose="020B0604020202020204" pitchFamily="34" charset="0"/>
              </a:rPr>
              <a:t>маса, стол и химикалка, пишеща със син </a:t>
            </a:r>
            <a:r>
              <a:rPr lang="ru-RU" sz="56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цвят.</a:t>
            </a:r>
            <a:endParaRPr lang="bg-BG" sz="5600" b="1" dirty="0" smtClean="0">
              <a:solidFill>
                <a:schemeClr val="tx1"/>
              </a:solidFill>
              <a:latin typeface="Arial" panose="020B0604020202020204" pitchFamily="34" charset="0"/>
              <a:cs typeface="Arial" panose="020B0604020202020204" pitchFamily="34" charset="0"/>
            </a:endParaRPr>
          </a:p>
          <a:p>
            <a:pPr marL="0" lvl="0" indent="0">
              <a:lnSpc>
                <a:spcPts val="3360"/>
              </a:lnSpc>
            </a:pPr>
            <a:r>
              <a:rPr lang="bg-BG" sz="5600" b="1" dirty="0" smtClean="0">
                <a:solidFill>
                  <a:schemeClr val="tx1"/>
                </a:solidFill>
                <a:latin typeface="Arial" panose="020B0604020202020204" pitchFamily="34" charset="0"/>
                <a:cs typeface="Arial" panose="020B0604020202020204" pitchFamily="34" charset="0"/>
              </a:rPr>
              <a:t>В ПАРАВАНА </a:t>
            </a:r>
            <a:r>
              <a:rPr lang="bg-BG" sz="5600" b="1" dirty="0">
                <a:solidFill>
                  <a:schemeClr val="tx1"/>
                </a:solidFill>
                <a:latin typeface="Arial" panose="020B0604020202020204" pitchFamily="34" charset="0"/>
                <a:cs typeface="Arial" panose="020B0604020202020204" pitchFamily="34" charset="0"/>
              </a:rPr>
              <a:t>ЗА ГЛАСУВАНЕ СЕ ПОСТАВЯТ:</a:t>
            </a:r>
          </a:p>
          <a:p>
            <a:pPr marL="0" lvl="0" indent="0" algn="just">
              <a:lnSpc>
                <a:spcPts val="3360"/>
              </a:lnSpc>
              <a:buFont typeface="Wingdings" panose="05000000000000000000" pitchFamily="2" charset="2"/>
              <a:buChar char="v"/>
            </a:pPr>
            <a:r>
              <a:rPr lang="bg-BG"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табло, на което с големи букви е указано, че избирателят може да изрази своя вот само със знак „Х“ или „V“, поставени с химикал, пишещ със син цвят</a:t>
            </a:r>
          </a:p>
          <a:p>
            <a:pPr marL="0" lvl="0" indent="0" algn="just">
              <a:lnSpc>
                <a:spcPts val="3360"/>
              </a:lnSpc>
              <a:buFont typeface="Wingdings" panose="05000000000000000000" pitchFamily="2" charset="2"/>
              <a:buChar char="v"/>
            </a:pPr>
            <a:r>
              <a:rPr lang="bg-BG"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табло, на което са изписани имената и номерата в кръгче на кандидатите съгласно подредбата им в листата, регистрирана в </a:t>
            </a:r>
            <a:r>
              <a:rPr lang="bg-BG" sz="56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РИК</a:t>
            </a:r>
          </a:p>
          <a:p>
            <a:pPr marL="0" indent="0" algn="just">
              <a:lnSpc>
                <a:spcPts val="3360"/>
              </a:lnSpc>
              <a:buFont typeface="Wingdings" panose="05000000000000000000" pitchFamily="2" charset="2"/>
              <a:buChar char="v"/>
            </a:pPr>
            <a:r>
              <a:rPr lang="bg-BG"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табло</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с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указание</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че</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избирателят</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може</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да</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постави</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в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кръгчето</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с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номера</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с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който</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е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регистриран</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избраният</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от</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него</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кандидат</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от</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избраната</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от</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него</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кандидатска</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листа</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на</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партия</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или</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коалиция</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знак</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„Х“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или</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„V“,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който</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показва</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по</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еднозначен</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начин</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неговото</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предпочитание</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преференция</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за</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този</a:t>
            </a:r>
            <a:r>
              <a:rPr lang="en-US" sz="56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56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кандидат</a:t>
            </a:r>
            <a:endParaRPr lang="bg-BG" sz="5600"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marL="0" lvl="0" indent="0" algn="just">
              <a:lnSpc>
                <a:spcPts val="3360"/>
              </a:lnSpc>
              <a:buFont typeface="Wingdings" panose="05000000000000000000" pitchFamily="2" charset="2"/>
              <a:buChar char="v"/>
            </a:pPr>
            <a:endParaRPr lang="bg-BG" sz="7700" dirty="0">
              <a:solidFill>
                <a:prstClr val="black"/>
              </a:solidFill>
              <a:latin typeface="Calibri" panose="020F0502020204030204" pitchFamily="34" charset="0"/>
              <a:ea typeface="Times New Roman" panose="02020603050405020304" pitchFamily="18" charset="0"/>
              <a:cs typeface="Calibri" panose="020F0502020204030204" pitchFamily="34" charset="0"/>
            </a:endParaRPr>
          </a:p>
          <a:p>
            <a:endParaRPr lang="bg-BG" dirty="0"/>
          </a:p>
        </p:txBody>
      </p:sp>
    </p:spTree>
    <p:extLst>
      <p:ext uri="{BB962C8B-B14F-4D97-AF65-F5344CB8AC3E}">
        <p14:creationId xmlns:p14="http://schemas.microsoft.com/office/powerpoint/2010/main" val="17033239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559905" y="434147"/>
            <a:ext cx="10515600" cy="6046166"/>
          </a:xfrm>
        </p:spPr>
        <p:txBody>
          <a:bodyPr>
            <a:normAutofit/>
          </a:bodyPr>
          <a:lstStyle/>
          <a:p>
            <a:pPr marL="0" lvl="0" indent="0" algn="just">
              <a:lnSpc>
                <a:spcPts val="3360"/>
              </a:lnSpc>
              <a:buNone/>
            </a:pPr>
            <a:r>
              <a:rPr lang="bg-BG" sz="2400" dirty="0" smtClean="0">
                <a:solidFill>
                  <a:schemeClr val="tx1"/>
                </a:solidFill>
                <a:ea typeface="Times New Roman" panose="02020603050405020304" pitchFamily="18" charset="0"/>
              </a:rPr>
              <a:t>Изборното </a:t>
            </a:r>
            <a:r>
              <a:rPr lang="bg-BG" sz="2400" dirty="0">
                <a:solidFill>
                  <a:schemeClr val="tx1"/>
                </a:solidFill>
                <a:ea typeface="Times New Roman" panose="02020603050405020304" pitchFamily="18" charset="0"/>
              </a:rPr>
              <a:t>помещение следва да е готово по начин, позволяващ гласуването на </a:t>
            </a:r>
            <a:r>
              <a:rPr lang="bg-BG" sz="2400" dirty="0" smtClean="0">
                <a:solidFill>
                  <a:schemeClr val="tx1"/>
                </a:solidFill>
                <a:ea typeface="Times New Roman" panose="02020603050405020304" pitchFamily="18" charset="0"/>
              </a:rPr>
              <a:t>27 октомври 2024 </a:t>
            </a:r>
            <a:r>
              <a:rPr lang="bg-BG" sz="2400" dirty="0">
                <a:solidFill>
                  <a:schemeClr val="tx1"/>
                </a:solidFill>
                <a:ea typeface="Times New Roman" panose="02020603050405020304" pitchFamily="18" charset="0"/>
              </a:rPr>
              <a:t>г. да започне с откриване на изборния ден – 7,00 часа.</a:t>
            </a:r>
          </a:p>
          <a:p>
            <a:pPr marL="0" lvl="0" indent="0" algn="just">
              <a:lnSpc>
                <a:spcPts val="3360"/>
              </a:lnSpc>
              <a:buNone/>
            </a:pPr>
            <a:r>
              <a:rPr lang="bg-BG" sz="2400" b="1" dirty="0">
                <a:solidFill>
                  <a:schemeClr val="tx1"/>
                </a:solidFill>
                <a:ea typeface="Times New Roman" panose="02020603050405020304" pitchFamily="18" charset="0"/>
              </a:rPr>
              <a:t>АБСОЛЮТНО ЗАБРАНЕНО Е БЮЛЕТИНИ ОТ КОЧАНИТЕ ДА СЕ ОТКЪСВАТ ПРЕДИ НАЧАЛОТО НА ИЗБОРНИЯ ДЕН, ВКЛЮЧИТЕЛНО И ЗА ПОДГОТОВКАТА НА ИНФОРМАЦИОННО ТАБЛО ПРЕД ИЗБОРНОТО ПОМЕЩЕНИЕ</a:t>
            </a:r>
            <a:r>
              <a:rPr lang="bg-BG" sz="2400" b="1" dirty="0" smtClean="0">
                <a:solidFill>
                  <a:schemeClr val="tx1"/>
                </a:solidFill>
                <a:ea typeface="Times New Roman" panose="02020603050405020304" pitchFamily="18" charset="0"/>
              </a:rPr>
              <a:t>!!!</a:t>
            </a:r>
          </a:p>
          <a:p>
            <a:pPr marL="0" lvl="0" indent="0">
              <a:buNone/>
            </a:pPr>
            <a:r>
              <a:rPr lang="bg-BG" sz="2400" dirty="0" smtClean="0">
                <a:solidFill>
                  <a:schemeClr val="tx1"/>
                </a:solidFill>
              </a:rPr>
              <a:t>Пред </a:t>
            </a:r>
            <a:r>
              <a:rPr lang="bg-BG" sz="2400" dirty="0">
                <a:solidFill>
                  <a:schemeClr val="tx1"/>
                </a:solidFill>
              </a:rPr>
              <a:t>изборното помещение се поставя  ИНФОРМАЦИОНО </a:t>
            </a:r>
            <a:r>
              <a:rPr lang="bg-BG" sz="2400" dirty="0" smtClean="0">
                <a:solidFill>
                  <a:schemeClr val="tx1"/>
                </a:solidFill>
              </a:rPr>
              <a:t>ТАБЛО</a:t>
            </a:r>
          </a:p>
          <a:p>
            <a:pPr marL="0" indent="0">
              <a:buNone/>
            </a:pPr>
            <a:endParaRPr lang="bg-BG" dirty="0"/>
          </a:p>
        </p:txBody>
      </p:sp>
    </p:spTree>
    <p:extLst>
      <p:ext uri="{BB962C8B-B14F-4D97-AF65-F5344CB8AC3E}">
        <p14:creationId xmlns:p14="http://schemas.microsoft.com/office/powerpoint/2010/main" val="38612808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3457" y="233172"/>
            <a:ext cx="9940954" cy="1188720"/>
          </a:xfrm>
        </p:spPr>
        <p:txBody>
          <a:bodyPr/>
          <a:lstStyle/>
          <a:p>
            <a:r>
              <a:rPr lang="bg-BG" b="1" dirty="0"/>
              <a:t>ПОДГОТОВКА НА ИЗБОРНОТО ПОМЕЩЕНИЕ</a:t>
            </a:r>
            <a:endParaRPr lang="en-US" dirty="0"/>
          </a:p>
        </p:txBody>
      </p:sp>
      <p:sp>
        <p:nvSpPr>
          <p:cNvPr id="3" name="Content Placeholder 2"/>
          <p:cNvSpPr>
            <a:spLocks noGrp="1"/>
          </p:cNvSpPr>
          <p:nvPr>
            <p:ph idx="1"/>
          </p:nvPr>
        </p:nvSpPr>
        <p:spPr>
          <a:xfrm>
            <a:off x="317861" y="1511301"/>
            <a:ext cx="11747863" cy="5346699"/>
          </a:xfrm>
        </p:spPr>
        <p:txBody>
          <a:bodyPr>
            <a:noAutofit/>
          </a:bodyPr>
          <a:lstStyle/>
          <a:p>
            <a:pPr marL="0" marR="0" indent="0" algn="just">
              <a:lnSpc>
                <a:spcPct val="150000"/>
              </a:lnSpc>
              <a:spcBef>
                <a:spcPts val="0"/>
              </a:spcBef>
              <a:spcAft>
                <a:spcPts val="0"/>
              </a:spcAft>
              <a:buNone/>
            </a:pPr>
            <a:r>
              <a:rPr lang="bg-BG" sz="2000" b="1" dirty="0">
                <a:solidFill>
                  <a:schemeClr val="tx1"/>
                </a:solidFill>
                <a:latin typeface="Arial" panose="020B0604020202020204" pitchFamily="34" charset="0"/>
                <a:ea typeface="Times New Roman" panose="02020603050405020304" pitchFamily="18" charset="0"/>
                <a:cs typeface="Arial" panose="020B0604020202020204" pitchFamily="34" charset="0"/>
              </a:rPr>
              <a:t>Осигурява се </a:t>
            </a:r>
            <a:r>
              <a:rPr lang="bg-BG" sz="20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подходяща маса </a:t>
            </a:r>
            <a:r>
              <a:rPr lang="bg-BG" sz="2000" b="1" dirty="0">
                <a:solidFill>
                  <a:schemeClr val="tx1"/>
                </a:solidFill>
                <a:latin typeface="Arial" panose="020B0604020202020204" pitchFamily="34" charset="0"/>
                <a:ea typeface="Times New Roman" panose="02020603050405020304" pitchFamily="18" charset="0"/>
                <a:cs typeface="Arial" panose="020B0604020202020204" pitchFamily="34" charset="0"/>
              </a:rPr>
              <a:t>за поставяне на машината за гласуване, която да </a:t>
            </a:r>
            <a:r>
              <a:rPr lang="bg-BG" sz="20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осигурява </a:t>
            </a:r>
            <a:r>
              <a:rPr lang="bg-BG" sz="2000" b="1" dirty="0">
                <a:solidFill>
                  <a:schemeClr val="tx1"/>
                </a:solidFill>
                <a:latin typeface="Arial" panose="020B0604020202020204" pitchFamily="34" charset="0"/>
                <a:ea typeface="Times New Roman" panose="02020603050405020304" pitchFamily="18" charset="0"/>
                <a:cs typeface="Arial" panose="020B0604020202020204" pitchFamily="34" charset="0"/>
              </a:rPr>
              <a:t>нормална видимост </a:t>
            </a:r>
            <a:r>
              <a:rPr lang="bg-BG" sz="2000" dirty="0">
                <a:solidFill>
                  <a:schemeClr val="tx1"/>
                </a:solidFill>
                <a:latin typeface="Arial" panose="020B0604020202020204" pitchFamily="34" charset="0"/>
                <a:ea typeface="Times New Roman" panose="02020603050405020304" pitchFamily="18" charset="0"/>
                <a:cs typeface="Arial" panose="020B0604020202020204" pitchFamily="34" charset="0"/>
              </a:rPr>
              <a:t>(на нивото на погледа) на избирателя към екрана. Мястото се обособява по </a:t>
            </a:r>
            <a:r>
              <a:rPr lang="bg-BG" sz="20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начин, </a:t>
            </a:r>
            <a:r>
              <a:rPr lang="bg-BG" sz="2000" dirty="0">
                <a:solidFill>
                  <a:schemeClr val="tx1"/>
                </a:solidFill>
                <a:latin typeface="Arial" panose="020B0604020202020204" pitchFamily="34" charset="0"/>
                <a:ea typeface="Times New Roman" panose="02020603050405020304" pitchFamily="18" charset="0"/>
                <a:cs typeface="Arial" panose="020B0604020202020204" pitchFamily="34" charset="0"/>
              </a:rPr>
              <a:t>гарантиращ тайната на вота и захранване на машината от електрическата мрежа</a:t>
            </a:r>
            <a:r>
              <a:rPr lang="bg-BG" sz="20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a:t>
            </a:r>
          </a:p>
          <a:p>
            <a:pPr marL="0" marR="0" indent="0" algn="just">
              <a:lnSpc>
                <a:spcPct val="150000"/>
              </a:lnSpc>
              <a:spcBef>
                <a:spcPts val="0"/>
              </a:spcBef>
              <a:spcAft>
                <a:spcPts val="0"/>
              </a:spcAft>
              <a:buNone/>
            </a:pPr>
            <a:r>
              <a:rPr lang="en-US" sz="2000" b="1" dirty="0">
                <a:solidFill>
                  <a:schemeClr val="tx1"/>
                </a:solidFill>
                <a:latin typeface="Arial" panose="020B0604020202020204" pitchFamily="34" charset="0"/>
                <a:ea typeface="Times New Roman" panose="02020603050405020304" pitchFamily="18" charset="0"/>
                <a:cs typeface="Arial" panose="020B0604020202020204" pitchFamily="34" charset="0"/>
              </a:rPr>
              <a:t>Всяка машина за гласуване</a:t>
            </a:r>
            <a:r>
              <a:rPr lang="en-US" sz="2000" dirty="0">
                <a:solidFill>
                  <a:schemeClr val="tx1"/>
                </a:solidFill>
                <a:latin typeface="Arial" panose="020B0604020202020204" pitchFamily="34" charset="0"/>
                <a:ea typeface="Times New Roman" panose="02020603050405020304" pitchFamily="18" charset="0"/>
                <a:cs typeface="Arial" panose="020B0604020202020204" pitchFamily="34" charset="0"/>
              </a:rPr>
              <a:t> се поставя извън </a:t>
            </a:r>
            <a:r>
              <a:rPr lang="bg-BG" sz="20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паравана</a:t>
            </a:r>
            <a:r>
              <a:rPr lang="en-US" sz="20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2000" dirty="0">
                <a:solidFill>
                  <a:schemeClr val="tx1"/>
                </a:solidFill>
                <a:latin typeface="Arial" panose="020B0604020202020204" pitchFamily="34" charset="0"/>
                <a:ea typeface="Times New Roman" panose="02020603050405020304" pitchFamily="18" charset="0"/>
                <a:cs typeface="Arial" panose="020B0604020202020204" pitchFamily="34" charset="0"/>
              </a:rPr>
              <a:t>за гласуване </a:t>
            </a:r>
            <a:r>
              <a:rPr lang="en-US" sz="20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върху</a:t>
            </a:r>
            <a:r>
              <a:rPr lang="bg-BG" sz="20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20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маса</a:t>
            </a:r>
            <a:r>
              <a:rPr lang="bg-BG" sz="20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та по начин</a:t>
            </a:r>
            <a:r>
              <a:rPr lang="en-US" sz="20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2000" dirty="0">
                <a:solidFill>
                  <a:schemeClr val="tx1"/>
                </a:solidFill>
                <a:latin typeface="Arial" panose="020B0604020202020204" pitchFamily="34" charset="0"/>
                <a:ea typeface="Times New Roman" panose="02020603050405020304" pitchFamily="18" charset="0"/>
                <a:cs typeface="Arial" panose="020B0604020202020204" pitchFamily="34" charset="0"/>
              </a:rPr>
              <a:t>че да се </a:t>
            </a:r>
            <a:r>
              <a:rPr lang="en-US" sz="20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осигури</a:t>
            </a:r>
            <a:r>
              <a:rPr lang="en-US" sz="2000"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2000" dirty="0" err="1" smtClean="0">
                <a:solidFill>
                  <a:schemeClr val="tx1"/>
                </a:solidFill>
                <a:latin typeface="Arial" panose="020B0604020202020204" pitchFamily="34" charset="0"/>
                <a:ea typeface="Times New Roman" panose="02020603050405020304" pitchFamily="18" charset="0"/>
                <a:cs typeface="Arial" panose="020B0604020202020204" pitchFamily="34" charset="0"/>
              </a:rPr>
              <a:t>тайната</a:t>
            </a:r>
            <a:r>
              <a:rPr lang="bg-BG" sz="20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 на</a:t>
            </a:r>
            <a:r>
              <a:rPr lang="en-US" sz="20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 гласуването </a:t>
            </a:r>
            <a:r>
              <a:rPr lang="en-US" sz="2000" dirty="0">
                <a:solidFill>
                  <a:schemeClr val="tx1"/>
                </a:solidFill>
                <a:latin typeface="Arial" panose="020B0604020202020204" pitchFamily="34" charset="0"/>
                <a:ea typeface="Times New Roman" panose="02020603050405020304" pitchFamily="18" charset="0"/>
                <a:cs typeface="Arial" panose="020B0604020202020204" pitchFamily="34" charset="0"/>
              </a:rPr>
              <a:t>и гласуването на избиратели с увредено зрение или със затруднения в придвижването. В случай, че машината е поставена на ниска маса пред нея се поставя стол за </a:t>
            </a:r>
            <a:r>
              <a:rPr lang="en-US" sz="2000" dirty="0" err="1">
                <a:solidFill>
                  <a:schemeClr val="tx1"/>
                </a:solidFill>
                <a:latin typeface="Arial" panose="020B0604020202020204" pitchFamily="34" charset="0"/>
                <a:ea typeface="Times New Roman" panose="02020603050405020304" pitchFamily="18" charset="0"/>
                <a:cs typeface="Arial" panose="020B0604020202020204" pitchFamily="34" charset="0"/>
              </a:rPr>
              <a:t>избирателя</a:t>
            </a:r>
            <a:r>
              <a:rPr lang="en-US" sz="20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a:t>
            </a:r>
            <a:endParaRPr lang="bg-BG" sz="20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marL="0" indent="0" algn="just">
              <a:lnSpc>
                <a:spcPct val="150000"/>
              </a:lnSpc>
              <a:buNone/>
            </a:pPr>
            <a:r>
              <a:rPr lang="ru-RU" sz="2000" b="1" dirty="0" smtClean="0">
                <a:solidFill>
                  <a:schemeClr val="tx1"/>
                </a:solidFill>
                <a:latin typeface="Arial" panose="020B0604020202020204" pitchFamily="34" charset="0"/>
                <a:cs typeface="Arial" panose="020B0604020202020204" pitchFamily="34" charset="0"/>
              </a:rPr>
              <a:t>ПРОЗРАЧНА ИЗБИРАТЕЛНА КУТИЯ С НАДПИС „ХАРТИЕНИ БЮЛЕТИНИ“ И ТАЗИ С НАДПИС „БЮЛЕТИНИ ОТ МАШИННО ГЛАСУВАНЕ“ СЕ ПОСТАВЯТ ПО НАЧИН, НЕДОПУСКАЩ СМЕСВАНЕТО НА ДВАТА ВИДА БЮЛЕТИНИ.</a:t>
            </a:r>
            <a:endParaRPr lang="en-US" sz="20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02428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838899" y="259298"/>
            <a:ext cx="10343626" cy="1188720"/>
          </a:xfrm>
        </p:spPr>
        <p:txBody>
          <a:bodyPr>
            <a:normAutofit/>
          </a:bodyPr>
          <a:lstStyle/>
          <a:p>
            <a:r>
              <a:rPr lang="bg-BG" b="1" dirty="0">
                <a:latin typeface="+mn-lt"/>
              </a:rPr>
              <a:t>ИНФОРМАЦИОННО </a:t>
            </a:r>
            <a:r>
              <a:rPr lang="bg-BG" b="1" dirty="0" smtClean="0">
                <a:latin typeface="+mn-lt"/>
              </a:rPr>
              <a:t>ТАБЛО ПРЕД ИЗБОРНОТО ПОМЕЩЕНИЕ</a:t>
            </a:r>
            <a:endParaRPr lang="bg-BG" b="1" dirty="0">
              <a:latin typeface="+mn-lt"/>
            </a:endParaRPr>
          </a:p>
        </p:txBody>
      </p:sp>
      <p:sp>
        <p:nvSpPr>
          <p:cNvPr id="3" name="Контейнер за съдържание 2"/>
          <p:cNvSpPr>
            <a:spLocks noGrp="1"/>
          </p:cNvSpPr>
          <p:nvPr>
            <p:ph idx="1"/>
          </p:nvPr>
        </p:nvSpPr>
        <p:spPr>
          <a:xfrm>
            <a:off x="333802" y="1599807"/>
            <a:ext cx="11403874" cy="3187990"/>
          </a:xfrm>
        </p:spPr>
        <p:txBody>
          <a:bodyPr>
            <a:noAutofit/>
          </a:bodyPr>
          <a:lstStyle/>
          <a:p>
            <a:pPr marL="0" indent="-342900" algn="just">
              <a:lnSpc>
                <a:spcPct val="150000"/>
              </a:lnSpc>
              <a:spcBef>
                <a:spcPts val="0"/>
              </a:spcBef>
            </a:pPr>
            <a:r>
              <a:rPr lang="bg-BG" sz="1500" dirty="0">
                <a:solidFill>
                  <a:schemeClr val="tx1"/>
                </a:solidFill>
                <a:latin typeface="Arial" panose="020B0604020202020204" pitchFamily="34" charset="0"/>
                <a:cs typeface="Arial" panose="020B0604020202020204" pitchFamily="34" charset="0"/>
              </a:rPr>
              <a:t>образец от бюлетините за гласуване (СИК ползва бюлетина за гласуване, върху лицевата страна на която се изписва текст „ОБРАЗЕЦ“). </a:t>
            </a:r>
            <a:r>
              <a:rPr lang="bg-BG" sz="1500" b="1" dirty="0">
                <a:solidFill>
                  <a:schemeClr val="tx1"/>
                </a:solidFill>
                <a:latin typeface="Arial" panose="020B0604020202020204" pitchFamily="34" charset="0"/>
                <a:cs typeface="Arial" panose="020B0604020202020204" pitchFamily="34" charset="0"/>
              </a:rPr>
              <a:t>Образецът се изготвя и поставя на таблото при откриването на изборния ден;</a:t>
            </a:r>
          </a:p>
          <a:p>
            <a:pPr marL="0" indent="-342900" algn="just">
              <a:lnSpc>
                <a:spcPct val="150000"/>
              </a:lnSpc>
              <a:spcBef>
                <a:spcPts val="0"/>
              </a:spcBef>
            </a:pPr>
            <a:r>
              <a:rPr lang="bg-BG" sz="1500" dirty="0">
                <a:solidFill>
                  <a:schemeClr val="tx1"/>
                </a:solidFill>
                <a:latin typeface="Arial" panose="020B0604020202020204" pitchFamily="34" charset="0"/>
                <a:cs typeface="Arial" panose="020B0604020202020204" pitchFamily="34" charset="0"/>
              </a:rPr>
              <a:t>всички писмени решения на СИК, които се приемат в изборния ден; </a:t>
            </a:r>
          </a:p>
          <a:p>
            <a:pPr marL="0" indent="-342900" algn="just">
              <a:lnSpc>
                <a:spcPct val="150000"/>
              </a:lnSpc>
              <a:spcBef>
                <a:spcPts val="0"/>
              </a:spcBef>
            </a:pPr>
            <a:r>
              <a:rPr lang="bg-BG" sz="1500" dirty="0">
                <a:solidFill>
                  <a:schemeClr val="tx1"/>
                </a:solidFill>
                <a:latin typeface="Arial" panose="020B0604020202020204" pitchFamily="34" charset="0"/>
                <a:cs typeface="Arial" panose="020B0604020202020204" pitchFamily="34" charset="0"/>
              </a:rPr>
              <a:t>указания относно начина на гласуване с машината</a:t>
            </a:r>
          </a:p>
          <a:p>
            <a:pPr marL="0" indent="-342900" algn="just">
              <a:lnSpc>
                <a:spcPct val="150000"/>
              </a:lnSpc>
              <a:spcBef>
                <a:spcPts val="0"/>
              </a:spcBef>
            </a:pPr>
            <a:r>
              <a:rPr lang="bg-BG" sz="1500" dirty="0">
                <a:solidFill>
                  <a:schemeClr val="tx1"/>
                </a:solidFill>
                <a:latin typeface="Arial" panose="020B0604020202020204" pitchFamily="34" charset="0"/>
                <a:cs typeface="Arial" panose="020B0604020202020204" pitchFamily="34" charset="0"/>
              </a:rPr>
              <a:t>телефоните за връзка и подаване на сигнали до районно управление на МВР и до дежурния районен прокурор;</a:t>
            </a:r>
          </a:p>
          <a:p>
            <a:pPr marL="0" indent="-342900" algn="just">
              <a:lnSpc>
                <a:spcPct val="150000"/>
              </a:lnSpc>
              <a:spcBef>
                <a:spcPts val="0"/>
              </a:spcBef>
            </a:pPr>
            <a:r>
              <a:rPr lang="bg-BG" sz="1500" dirty="0">
                <a:solidFill>
                  <a:schemeClr val="tx1"/>
                </a:solidFill>
                <a:latin typeface="Arial" panose="020B0604020202020204" pitchFamily="34" charset="0"/>
                <a:cs typeface="Arial" panose="020B0604020202020204" pitchFamily="34" charset="0"/>
              </a:rPr>
              <a:t>телефон за връзка с РИК;</a:t>
            </a:r>
          </a:p>
          <a:p>
            <a:pPr marL="0" indent="-342900" algn="just">
              <a:lnSpc>
                <a:spcPct val="150000"/>
              </a:lnSpc>
              <a:spcBef>
                <a:spcPts val="0"/>
              </a:spcBef>
            </a:pPr>
            <a:r>
              <a:rPr lang="bg-BG" sz="1500" dirty="0">
                <a:solidFill>
                  <a:schemeClr val="tx1"/>
                </a:solidFill>
                <a:latin typeface="Arial" panose="020B0604020202020204" pitchFamily="34" charset="0"/>
                <a:cs typeface="Arial" panose="020B0604020202020204" pitchFamily="34" charset="0"/>
              </a:rPr>
              <a:t>табло, в което е указано, че избирателят може да изрази своя вот само със знак „Х“ или „V“, поставени с химикал, пишещ със син цвят;</a:t>
            </a:r>
          </a:p>
          <a:p>
            <a:pPr marL="0" indent="-342900" algn="just">
              <a:lnSpc>
                <a:spcPct val="150000"/>
              </a:lnSpc>
              <a:spcBef>
                <a:spcPts val="0"/>
              </a:spcBef>
            </a:pPr>
            <a:r>
              <a:rPr lang="bg-BG" sz="1500" dirty="0">
                <a:solidFill>
                  <a:schemeClr val="tx1"/>
                </a:solidFill>
                <a:latin typeface="Arial" panose="020B0604020202020204" pitchFamily="34" charset="0"/>
                <a:cs typeface="Arial" panose="020B0604020202020204" pitchFamily="34" charset="0"/>
              </a:rPr>
              <a:t>табло, на което са изписани имената и номерата в кръгче на кандидатите съгласно подредбата им в листата, регистрирана в РИК</a:t>
            </a:r>
            <a:r>
              <a:rPr lang="bg-BG" sz="1500" dirty="0" smtClean="0">
                <a:solidFill>
                  <a:schemeClr val="tx1"/>
                </a:solidFill>
                <a:latin typeface="Arial" panose="020B0604020202020204" pitchFamily="34" charset="0"/>
                <a:cs typeface="Arial" panose="020B0604020202020204" pitchFamily="34" charset="0"/>
              </a:rPr>
              <a:t>;</a:t>
            </a:r>
          </a:p>
          <a:p>
            <a:pPr marL="0" indent="-342900" algn="just">
              <a:lnSpc>
                <a:spcPct val="150000"/>
              </a:lnSpc>
              <a:spcBef>
                <a:spcPts val="0"/>
              </a:spcBef>
            </a:pPr>
            <a:r>
              <a:rPr lang="ru-RU" sz="1500" dirty="0">
                <a:solidFill>
                  <a:schemeClr val="tx1"/>
                </a:solidFill>
                <a:latin typeface="Arial" panose="020B0604020202020204" pitchFamily="34" charset="0"/>
                <a:cs typeface="Arial" panose="020B0604020202020204" pitchFamily="34" charset="0"/>
              </a:rPr>
              <a:t>указание, че избирателят може да постави в кръгчето с номера, с който е регистриран избраният от него кандидат от избраната от него кандидатска листа на партия или коалиция, знак „Х“ или „V“, който показва неговото предпочитание (преференция) за този </a:t>
            </a:r>
            <a:r>
              <a:rPr lang="ru-RU" sz="1500" dirty="0" smtClean="0">
                <a:solidFill>
                  <a:schemeClr val="tx1"/>
                </a:solidFill>
                <a:latin typeface="Arial" panose="020B0604020202020204" pitchFamily="34" charset="0"/>
                <a:cs typeface="Arial" panose="020B0604020202020204" pitchFamily="34" charset="0"/>
              </a:rPr>
              <a:t>кандидат;</a:t>
            </a:r>
          </a:p>
          <a:p>
            <a:pPr marL="0" indent="-342900" algn="just">
              <a:lnSpc>
                <a:spcPct val="150000"/>
              </a:lnSpc>
              <a:spcBef>
                <a:spcPts val="0"/>
              </a:spcBef>
            </a:pPr>
            <a:r>
              <a:rPr lang="ru-RU" sz="1500" dirty="0">
                <a:solidFill>
                  <a:schemeClr val="tx1"/>
                </a:solidFill>
                <a:latin typeface="Arial" panose="020B0604020202020204" pitchFamily="34" charset="0"/>
                <a:cs typeface="Arial" panose="020B0604020202020204" pitchFamily="34" charset="0"/>
              </a:rPr>
              <a:t>указателна табела, на която се изписва номерът на секцията и отдолу – административните адреси от населеното място, които обхваща секцията.</a:t>
            </a:r>
          </a:p>
          <a:p>
            <a:pPr marL="0" indent="-342900" algn="just">
              <a:lnSpc>
                <a:spcPct val="150000"/>
              </a:lnSpc>
              <a:spcBef>
                <a:spcPts val="0"/>
              </a:spcBef>
            </a:pPr>
            <a:endParaRPr lang="bg-BG" sz="2000" dirty="0"/>
          </a:p>
          <a:p>
            <a:endParaRPr lang="bg-BG" sz="2000" dirty="0"/>
          </a:p>
        </p:txBody>
      </p:sp>
    </p:spTree>
    <p:extLst>
      <p:ext uri="{BB962C8B-B14F-4D97-AF65-F5344CB8AC3E}">
        <p14:creationId xmlns:p14="http://schemas.microsoft.com/office/powerpoint/2010/main" val="11430884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619677"/>
            <a:ext cx="10515600" cy="5569088"/>
          </a:xfrm>
        </p:spPr>
        <p:txBody>
          <a:bodyPr>
            <a:normAutofit/>
          </a:bodyPr>
          <a:lstStyle/>
          <a:p>
            <a:pPr marL="0" indent="0" algn="just">
              <a:buNone/>
            </a:pPr>
            <a:endParaRPr lang="bg-BG" sz="2400" dirty="0" smtClean="0">
              <a:latin typeface="Arial" panose="020B0604020202020204" pitchFamily="34" charset="0"/>
              <a:cs typeface="Arial" panose="020B0604020202020204" pitchFamily="34" charset="0"/>
            </a:endParaRPr>
          </a:p>
          <a:p>
            <a:pPr marL="0" indent="0" algn="just">
              <a:buNone/>
            </a:pPr>
            <a:r>
              <a:rPr lang="bg-BG" sz="2400" dirty="0" smtClean="0">
                <a:solidFill>
                  <a:schemeClr val="tx1"/>
                </a:solidFill>
                <a:latin typeface="Arial" panose="020B0604020202020204" pitchFamily="34" charset="0"/>
                <a:cs typeface="Arial" panose="020B0604020202020204" pitchFamily="34" charset="0"/>
              </a:rPr>
              <a:t>ВСИЧКИ </a:t>
            </a:r>
            <a:r>
              <a:rPr lang="bg-BG" sz="2400" dirty="0">
                <a:solidFill>
                  <a:schemeClr val="tx1"/>
                </a:solidFill>
                <a:latin typeface="Arial" panose="020B0604020202020204" pitchFamily="34" charset="0"/>
                <a:cs typeface="Arial" panose="020B0604020202020204" pitchFamily="34" charset="0"/>
              </a:rPr>
              <a:t>НЕОБХОДИМИ МАТЕРИАЛИ ЗА ПОСТАВЯНЕ НА ИНФОРМАЦИОННОТО ТАБЛО СЕ ПРЕДОСТАВЯТ ОТ РАЙОННАТА </a:t>
            </a:r>
            <a:r>
              <a:rPr lang="bg-BG" sz="2400" dirty="0" smtClean="0">
                <a:solidFill>
                  <a:schemeClr val="tx1"/>
                </a:solidFill>
                <a:latin typeface="Arial" panose="020B0604020202020204" pitchFamily="34" charset="0"/>
                <a:cs typeface="Arial" panose="020B0604020202020204" pitchFamily="34" charset="0"/>
              </a:rPr>
              <a:t>АДМИНИСТРАЦИЯ.</a:t>
            </a:r>
            <a:endParaRPr lang="bg-BG" sz="2400" dirty="0">
              <a:solidFill>
                <a:schemeClr val="tx1"/>
              </a:solidFill>
              <a:latin typeface="Arial" panose="020B0604020202020204" pitchFamily="34" charset="0"/>
              <a:cs typeface="Arial" panose="020B0604020202020204" pitchFamily="34" charset="0"/>
            </a:endParaRPr>
          </a:p>
          <a:p>
            <a:pPr marL="0" indent="0" algn="just">
              <a:buNone/>
            </a:pPr>
            <a:r>
              <a:rPr lang="bg-BG" sz="2400" dirty="0">
                <a:solidFill>
                  <a:schemeClr val="tx1"/>
                </a:solidFill>
                <a:latin typeface="Arial" panose="020B0604020202020204" pitchFamily="34" charset="0"/>
                <a:cs typeface="Arial" panose="020B0604020202020204" pitchFamily="34" charset="0"/>
              </a:rPr>
              <a:t>НЕ ЗАБРАВЯЙТЕ ОБРАЗЕЦА НА БЮЛЕТИНАТА, ОТКЪСНАТА ЗА ПОСТАВЯНЕ НА ТАБЛОТО, ДА ПОСОЧИТЕ В ПРОТОКОЛА НА СИК </a:t>
            </a:r>
            <a:r>
              <a:rPr lang="bg-BG" sz="2400" dirty="0" smtClean="0">
                <a:solidFill>
                  <a:schemeClr val="tx1"/>
                </a:solidFill>
                <a:latin typeface="Arial" panose="020B0604020202020204" pitchFamily="34" charset="0"/>
                <a:cs typeface="Arial" panose="020B0604020202020204" pitchFamily="34" charset="0"/>
              </a:rPr>
              <a:t>. – </a:t>
            </a:r>
            <a:r>
              <a:rPr lang="bg-BG" sz="2400" b="1" u="sng" dirty="0" smtClean="0">
                <a:solidFill>
                  <a:schemeClr val="tx1"/>
                </a:solidFill>
                <a:latin typeface="Arial" panose="020B0604020202020204" pitchFamily="34" charset="0"/>
                <a:cs typeface="Arial" panose="020B0604020202020204" pitchFamily="34" charset="0"/>
              </a:rPr>
              <a:t>В т.4, буква (б).</a:t>
            </a:r>
            <a:endParaRPr lang="bg-BG" sz="2400" b="1" u="sng" dirty="0">
              <a:solidFill>
                <a:schemeClr val="tx1"/>
              </a:solidFill>
              <a:latin typeface="Arial" panose="020B0604020202020204" pitchFamily="34" charset="0"/>
              <a:cs typeface="Arial" panose="020B0604020202020204" pitchFamily="34" charset="0"/>
            </a:endParaRPr>
          </a:p>
          <a:p>
            <a:pPr marL="0" indent="0" algn="just">
              <a:buNone/>
            </a:pPr>
            <a:r>
              <a:rPr lang="bg-BG" sz="2400" dirty="0">
                <a:solidFill>
                  <a:schemeClr val="tx1"/>
                </a:solidFill>
                <a:latin typeface="Arial" panose="020B0604020202020204" pitchFamily="34" charset="0"/>
                <a:cs typeface="Arial" panose="020B0604020202020204" pitchFamily="34" charset="0"/>
              </a:rPr>
              <a:t>НЕ ЗАБРАВЯЙТЕ СЛЕД КАТО ПОДРЕДИТЕ ИЗБОРНОТО ПОМЕЩЕНИЕ ДА ГО ЗАПЕЧАТАТЕ С ХАРТИЕНА ЛЕНТА, НА КОЯТО ДА СЕ ПОДПИШЕТЕ </a:t>
            </a:r>
            <a:r>
              <a:rPr lang="bg-BG" sz="2400" b="1" dirty="0">
                <a:solidFill>
                  <a:schemeClr val="tx1"/>
                </a:solidFill>
                <a:latin typeface="Arial" panose="020B0604020202020204" pitchFamily="34" charset="0"/>
                <a:cs typeface="Arial" panose="020B0604020202020204" pitchFamily="34" charset="0"/>
              </a:rPr>
              <a:t>/</a:t>
            </a:r>
            <a:r>
              <a:rPr lang="bg-BG" sz="2400" b="1" i="1" dirty="0">
                <a:solidFill>
                  <a:schemeClr val="tx1"/>
                </a:solidFill>
                <a:latin typeface="Arial" panose="020B0604020202020204" pitchFamily="34" charset="0"/>
                <a:cs typeface="Arial" panose="020B0604020202020204" pitchFamily="34" charset="0"/>
              </a:rPr>
              <a:t>НЕ СЕ ПОДПЕЧАТВА, ПЕЧАТЪТ НА СИК НЕ СЕ РАЗПЕЧАТВА ДО НАЧАЛОТО НА ИЗБОРНИЯ </a:t>
            </a:r>
            <a:r>
              <a:rPr lang="bg-BG" sz="2400" b="1" i="1" dirty="0" smtClean="0">
                <a:solidFill>
                  <a:schemeClr val="tx1"/>
                </a:solidFill>
                <a:latin typeface="Arial" panose="020B0604020202020204" pitchFamily="34" charset="0"/>
                <a:cs typeface="Arial" panose="020B0604020202020204" pitchFamily="34" charset="0"/>
              </a:rPr>
              <a:t>ДЕН- 27.10.2024/.</a:t>
            </a:r>
            <a:endParaRPr lang="bg-BG" sz="2400" b="1"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1444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bg-BG" b="1" dirty="0" smtClean="0"/>
              <a:t>ИЗборен ден</a:t>
            </a:r>
            <a:endParaRPr lang="en-GB" b="1" dirty="0"/>
          </a:p>
        </p:txBody>
      </p:sp>
      <p:sp>
        <p:nvSpPr>
          <p:cNvPr id="5" name="Subtitle 4"/>
          <p:cNvSpPr>
            <a:spLocks noGrp="1"/>
          </p:cNvSpPr>
          <p:nvPr>
            <p:ph type="subTitle" idx="1"/>
          </p:nvPr>
        </p:nvSpPr>
        <p:spPr/>
        <p:txBody>
          <a:bodyPr/>
          <a:lstStyle/>
          <a:p>
            <a:endParaRPr lang="en-GB"/>
          </a:p>
        </p:txBody>
      </p:sp>
    </p:spTree>
    <p:extLst>
      <p:ext uri="{BB962C8B-B14F-4D97-AF65-F5344CB8AC3E}">
        <p14:creationId xmlns:p14="http://schemas.microsoft.com/office/powerpoint/2010/main" val="17406317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131F2DF9-484B-47A8-928A-2BCEEED62640}"/>
              </a:ext>
            </a:extLst>
          </p:cNvPr>
          <p:cNvSpPr>
            <a:spLocks noGrp="1"/>
          </p:cNvSpPr>
          <p:nvPr>
            <p:ph type="title"/>
          </p:nvPr>
        </p:nvSpPr>
        <p:spPr>
          <a:xfrm>
            <a:off x="1031846" y="477012"/>
            <a:ext cx="9873842" cy="1188720"/>
          </a:xfrm>
        </p:spPr>
        <p:txBody>
          <a:bodyPr>
            <a:normAutofit/>
          </a:bodyPr>
          <a:lstStyle/>
          <a:p>
            <a:r>
              <a:rPr lang="bg-BG" sz="3600" b="1" dirty="0">
                <a:latin typeface="+mn-lt"/>
              </a:rPr>
              <a:t>ОБЩИ ПОЛОЖЕНИЯ</a:t>
            </a:r>
          </a:p>
        </p:txBody>
      </p:sp>
      <p:sp>
        <p:nvSpPr>
          <p:cNvPr id="3" name="Контейнер за съдържание 2">
            <a:extLst>
              <a:ext uri="{FF2B5EF4-FFF2-40B4-BE49-F238E27FC236}">
                <a16:creationId xmlns:a16="http://schemas.microsoft.com/office/drawing/2014/main" id="{70C49164-0803-4B97-8A48-55682E447C14}"/>
              </a:ext>
            </a:extLst>
          </p:cNvPr>
          <p:cNvSpPr>
            <a:spLocks noGrp="1"/>
          </p:cNvSpPr>
          <p:nvPr>
            <p:ph idx="1"/>
          </p:nvPr>
        </p:nvSpPr>
        <p:spPr>
          <a:xfrm>
            <a:off x="1468073" y="2315361"/>
            <a:ext cx="9437615" cy="4228052"/>
          </a:xfrm>
        </p:spPr>
        <p:txBody>
          <a:bodyPr>
            <a:noAutofit/>
          </a:bodyPr>
          <a:lstStyle/>
          <a:p>
            <a:pPr marL="514350" indent="-285750" algn="just" fontAlgn="ctr"/>
            <a:r>
              <a:rPr lang="bg-BG"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СИК изпълняват правомощията си</a:t>
            </a:r>
            <a:r>
              <a:rPr lang="bg-BG" sz="1600" b="1"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lang="bg-BG"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от деня на назначаването им до приключване на изборите и предаването в районните избирателни комисии (РИК) на </a:t>
            </a:r>
            <a:r>
              <a:rPr lang="bg-BG" sz="16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протоколите </a:t>
            </a:r>
            <a:r>
              <a:rPr lang="bg-BG" sz="1600" dirty="0">
                <a:solidFill>
                  <a:schemeClr val="tx1"/>
                </a:solidFill>
                <a:latin typeface="Arial" panose="020B0604020202020204" pitchFamily="34" charset="0"/>
                <a:ea typeface="Times New Roman" panose="02020603050405020304" pitchFamily="18" charset="0"/>
                <a:cs typeface="Arial" panose="020B0604020202020204" pitchFamily="34" charset="0"/>
              </a:rPr>
              <a:t>с резултатите от </a:t>
            </a:r>
            <a:r>
              <a:rPr lang="bg-BG" sz="16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гласуването, избирален списък, </a:t>
            </a:r>
            <a:r>
              <a:rPr lang="bg-BG" sz="1600" dirty="0">
                <a:solidFill>
                  <a:schemeClr val="tx1"/>
                </a:solidFill>
                <a:latin typeface="Arial" panose="020B0604020202020204" pitchFamily="34" charset="0"/>
                <a:ea typeface="Times New Roman" panose="02020603050405020304" pitchFamily="18" charset="0"/>
                <a:cs typeface="Arial" panose="020B0604020202020204" pitchFamily="34" charset="0"/>
              </a:rPr>
              <a:t>записващите технически устройства, </a:t>
            </a:r>
            <a:r>
              <a:rPr lang="bg-BG" sz="16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декларации, списъци на заличените лица и за допълнително вписване на придружителите, протоколите за предаване на сгрешен формуляр и приемане на нов формуляр на протокола на СИК, протоколите с решенията на СИК и особените мнения, </a:t>
            </a:r>
            <a:r>
              <a:rPr lang="bg-BG" sz="1600" dirty="0">
                <a:solidFill>
                  <a:schemeClr val="tx1"/>
                </a:solidFill>
                <a:latin typeface="Arial" panose="020B0604020202020204" pitchFamily="34" charset="0"/>
                <a:ea typeface="Times New Roman" panose="02020603050405020304" pitchFamily="18" charset="0"/>
                <a:cs typeface="Arial" panose="020B0604020202020204" pitchFamily="34" charset="0"/>
              </a:rPr>
              <a:t>а в </a:t>
            </a:r>
            <a:r>
              <a:rPr lang="bg-BG" sz="16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районната </a:t>
            </a:r>
            <a:r>
              <a:rPr lang="bg-BG" sz="1600" dirty="0">
                <a:solidFill>
                  <a:schemeClr val="tx1"/>
                </a:solidFill>
                <a:latin typeface="Arial" panose="020B0604020202020204" pitchFamily="34" charset="0"/>
                <a:ea typeface="Times New Roman" panose="02020603050405020304" pitchFamily="18" charset="0"/>
                <a:cs typeface="Arial" panose="020B0604020202020204" pitchFamily="34" charset="0"/>
              </a:rPr>
              <a:t>администрация – на торбата с </a:t>
            </a:r>
            <a:r>
              <a:rPr lang="bg-BG" sz="16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бюлетините, с печата на СИК </a:t>
            </a:r>
            <a:r>
              <a:rPr lang="bg-BG" sz="1600" dirty="0">
                <a:solidFill>
                  <a:schemeClr val="tx1"/>
                </a:solidFill>
                <a:latin typeface="Arial" panose="020B0604020202020204" pitchFamily="34" charset="0"/>
                <a:ea typeface="Times New Roman" panose="02020603050405020304" pitchFamily="18" charset="0"/>
                <a:cs typeface="Arial" panose="020B0604020202020204" pitchFamily="34" charset="0"/>
              </a:rPr>
              <a:t>и останалите книжа и материали и поставянето на видно място пред секцията на копие от подписания протокол с изборните резултати.</a:t>
            </a:r>
          </a:p>
          <a:p>
            <a:pPr marL="514350" indent="-285750" algn="just" fontAlgn="ctr"/>
            <a:r>
              <a:rPr lang="bg-BG"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Членовете </a:t>
            </a:r>
            <a:r>
              <a:rPr lang="bg-BG"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на СИК се освобождават от служебните или трудовите им задължения за деня преди изборите, за изборния ден и за следващия ден. За това време те ползват по свой избор неплатен служебен отпуск, който се зачита за трудов или служебен стаж по специалността, или по тяхно искане – полагащия им се платен годишен отпуск. </a:t>
            </a:r>
          </a:p>
          <a:p>
            <a:pPr indent="0" algn="just" fontAlgn="ctr">
              <a:buNone/>
            </a:pPr>
            <a:endParaRPr lang="bg-BG" sz="2000" dirty="0">
              <a:effectLst/>
              <a:latin typeface="+mj-lt"/>
              <a:ea typeface="Times New Roman" panose="02020603050405020304" pitchFamily="18" charset="0"/>
            </a:endParaRPr>
          </a:p>
          <a:p>
            <a:endParaRPr lang="bg-BG" sz="2000" dirty="0"/>
          </a:p>
        </p:txBody>
      </p:sp>
    </p:spTree>
    <p:extLst>
      <p:ext uri="{BB962C8B-B14F-4D97-AF65-F5344CB8AC3E}">
        <p14:creationId xmlns:p14="http://schemas.microsoft.com/office/powerpoint/2010/main" val="2133747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738231" y="964692"/>
            <a:ext cx="10511406" cy="1188720"/>
          </a:xfrm>
        </p:spPr>
        <p:txBody>
          <a:bodyPr/>
          <a:lstStyle/>
          <a:p>
            <a:r>
              <a:rPr lang="bg-BG" b="1" dirty="0">
                <a:latin typeface="Calibri" panose="020F0502020204030204" pitchFamily="34" charset="0"/>
                <a:cs typeface="Calibri" panose="020F0502020204030204" pitchFamily="34" charset="0"/>
              </a:rPr>
              <a:t>ИЗБОРЕН ДЕН </a:t>
            </a:r>
            <a:r>
              <a:rPr lang="bg-BG" b="1" dirty="0" smtClean="0">
                <a:latin typeface="Calibri" panose="020F0502020204030204" pitchFamily="34" charset="0"/>
                <a:cs typeface="Calibri" panose="020F0502020204030204" pitchFamily="34" charset="0"/>
              </a:rPr>
              <a:t>27 ОКТОМВРИ 2024 </a:t>
            </a:r>
            <a:endParaRPr lang="bg-BG" b="1" dirty="0">
              <a:latin typeface="Calibri" panose="020F0502020204030204" pitchFamily="34" charset="0"/>
              <a:cs typeface="Calibri" panose="020F0502020204030204" pitchFamily="34" charset="0"/>
            </a:endParaRPr>
          </a:p>
        </p:txBody>
      </p:sp>
      <p:sp>
        <p:nvSpPr>
          <p:cNvPr id="3" name="Контейнер за съдържание 2"/>
          <p:cNvSpPr>
            <a:spLocks noGrp="1"/>
          </p:cNvSpPr>
          <p:nvPr>
            <p:ph idx="1"/>
          </p:nvPr>
        </p:nvSpPr>
        <p:spPr/>
        <p:txBody>
          <a:bodyPr>
            <a:normAutofit/>
          </a:bodyPr>
          <a:lstStyle/>
          <a:p>
            <a:pPr algn="just"/>
            <a:r>
              <a:rPr lang="bg-BG" dirty="0">
                <a:solidFill>
                  <a:schemeClr val="tx1"/>
                </a:solidFill>
                <a:latin typeface="Arial" panose="020B0604020202020204" pitchFamily="34" charset="0"/>
                <a:cs typeface="Arial" panose="020B0604020202020204" pitchFamily="34" charset="0"/>
              </a:rPr>
              <a:t>ИЗБОРНИЯТ ДЕН СЕ ОТКРИВА В 7.00 ЧАСА</a:t>
            </a:r>
          </a:p>
          <a:p>
            <a:pPr algn="just"/>
            <a:r>
              <a:rPr lang="bg-BG" dirty="0">
                <a:solidFill>
                  <a:schemeClr val="tx1"/>
                </a:solidFill>
                <a:latin typeface="Arial" panose="020B0604020202020204" pitchFamily="34" charset="0"/>
                <a:cs typeface="Arial" panose="020B0604020202020204" pitchFamily="34" charset="0"/>
              </a:rPr>
              <a:t>АКО НЕ СА СЕ ЯВИЛИ ПОВЕЧЕ ОТ ПОЛОВИНАТА ОТ ЧЛЕНОВЕТЕ НА СИК – </a:t>
            </a:r>
            <a:r>
              <a:rPr lang="bg-BG" b="1" dirty="0">
                <a:solidFill>
                  <a:schemeClr val="tx1"/>
                </a:solidFill>
                <a:latin typeface="Arial" panose="020B0604020202020204" pitchFamily="34" charset="0"/>
                <a:cs typeface="Arial" panose="020B0604020202020204" pitchFamily="34" charset="0"/>
              </a:rPr>
              <a:t>НЕ РАЗПЕЧАТВАЙТЕ ИЗБОРНОТО ПОМЕЩЕНИЕ </a:t>
            </a:r>
            <a:r>
              <a:rPr lang="bg-BG" dirty="0">
                <a:solidFill>
                  <a:schemeClr val="tx1"/>
                </a:solidFill>
                <a:latin typeface="Arial" panose="020B0604020202020204" pitchFamily="34" charset="0"/>
                <a:cs typeface="Arial" panose="020B0604020202020204" pitchFamily="34" charset="0"/>
              </a:rPr>
              <a:t>- ЧРЕЗ ПРЕДСТАВИТЕЛЯ НА РАЙОННАТА АДМИНИСТРАЦИЯ В МЯСТОТО ЗА ГЛАСУВАНЕ СЕ СВЪРЖЕТЕ И УВЕДОМЕТЕ РИК – ИЗБОРНИЯТ ДЕН СЛЕДВА ДА ЗАПОЧНЕ НАЙ-КЪСНО ДО 8.00 ЧАСА</a:t>
            </a:r>
          </a:p>
          <a:p>
            <a:pPr algn="just"/>
            <a:r>
              <a:rPr lang="bg-BG" dirty="0">
                <a:solidFill>
                  <a:schemeClr val="tx1"/>
                </a:solidFill>
                <a:latin typeface="Arial" panose="020B0604020202020204" pitchFamily="34" charset="0"/>
                <a:cs typeface="Arial" panose="020B0604020202020204" pitchFamily="34" charset="0"/>
              </a:rPr>
              <a:t>АКО НЕ СЕ Е ЯВИЛ ПРЕДСЕДАТЕЛЯТ – </a:t>
            </a:r>
            <a:r>
              <a:rPr lang="bg-BG" b="1" dirty="0">
                <a:solidFill>
                  <a:schemeClr val="tx1"/>
                </a:solidFill>
                <a:latin typeface="Arial" panose="020B0604020202020204" pitchFamily="34" charset="0"/>
                <a:cs typeface="Arial" panose="020B0604020202020204" pitchFamily="34" charset="0"/>
              </a:rPr>
              <a:t>РАЗПЕЧАТАЙТЕ ИЗБОРНОТО ПОМЕЩЕНИЕ</a:t>
            </a:r>
            <a:r>
              <a:rPr lang="bg-BG" dirty="0">
                <a:solidFill>
                  <a:schemeClr val="tx1"/>
                </a:solidFill>
                <a:latin typeface="Arial" panose="020B0604020202020204" pitchFamily="34" charset="0"/>
                <a:cs typeface="Arial" panose="020B0604020202020204" pitchFamily="34" charset="0"/>
              </a:rPr>
              <a:t> – ЗАМЕСТНИК-ПРЕДСЕДАТЕЛЯТ ОТКРИВА ИЗБОРНИЯ ДЕН – </a:t>
            </a:r>
            <a:r>
              <a:rPr lang="bg-BG" b="1" dirty="0">
                <a:solidFill>
                  <a:schemeClr val="tx1"/>
                </a:solidFill>
                <a:latin typeface="Arial" panose="020B0604020202020204" pitchFamily="34" charset="0"/>
                <a:cs typeface="Arial" panose="020B0604020202020204" pitchFamily="34" charset="0"/>
              </a:rPr>
              <a:t>УВЕДОМЕТЕ НЕЗАБАВНО РИК </a:t>
            </a:r>
          </a:p>
          <a:p>
            <a:pPr algn="just"/>
            <a:endParaRPr lang="bg-BG" dirty="0"/>
          </a:p>
        </p:txBody>
      </p:sp>
    </p:spTree>
    <p:extLst>
      <p:ext uri="{BB962C8B-B14F-4D97-AF65-F5344CB8AC3E}">
        <p14:creationId xmlns:p14="http://schemas.microsoft.com/office/powerpoint/2010/main" val="34506753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759823" y="214558"/>
            <a:ext cx="10121348" cy="1188720"/>
          </a:xfrm>
        </p:spPr>
        <p:txBody>
          <a:bodyPr>
            <a:normAutofit fontScale="90000"/>
          </a:bodyPr>
          <a:lstStyle/>
          <a:p>
            <a:pPr marL="228600" lvl="0" indent="-228600">
              <a:spcBef>
                <a:spcPts val="1000"/>
              </a:spcBef>
            </a:pPr>
            <a:r>
              <a:rPr lang="bg-BG" sz="2600" dirty="0">
                <a:solidFill>
                  <a:prstClr val="black"/>
                </a:solidFill>
                <a:latin typeface="Calibri" panose="020F0502020204030204"/>
                <a:ea typeface="+mn-ea"/>
                <a:cs typeface="+mn-cs"/>
              </a:rPr>
              <a:t/>
            </a:r>
            <a:br>
              <a:rPr lang="bg-BG" sz="2600" dirty="0">
                <a:solidFill>
                  <a:prstClr val="black"/>
                </a:solidFill>
                <a:latin typeface="Calibri" panose="020F0502020204030204"/>
                <a:ea typeface="+mn-ea"/>
                <a:cs typeface="+mn-cs"/>
              </a:rPr>
            </a:br>
            <a:r>
              <a:rPr lang="bg-BG" b="1" dirty="0">
                <a:solidFill>
                  <a:prstClr val="black"/>
                </a:solidFill>
                <a:latin typeface="Calibri" panose="020F0502020204030204"/>
              </a:rPr>
              <a:t>ИЗБОРЕН ДЕН </a:t>
            </a:r>
            <a:r>
              <a:rPr lang="bg-BG" b="1" dirty="0">
                <a:solidFill>
                  <a:schemeClr val="tx1"/>
                </a:solidFill>
                <a:latin typeface="Calibri" panose="020F0502020204030204" pitchFamily="34" charset="0"/>
                <a:cs typeface="Calibri" panose="020F0502020204030204" pitchFamily="34" charset="0"/>
              </a:rPr>
              <a:t>27 </a:t>
            </a:r>
            <a:r>
              <a:rPr lang="bg-BG" b="1" dirty="0" smtClean="0">
                <a:solidFill>
                  <a:schemeClr val="tx1"/>
                </a:solidFill>
                <a:latin typeface="Calibri" panose="020F0502020204030204" pitchFamily="34" charset="0"/>
                <a:cs typeface="Calibri" panose="020F0502020204030204" pitchFamily="34" charset="0"/>
              </a:rPr>
              <a:t>ОКТОМВРИ</a:t>
            </a:r>
            <a:r>
              <a:rPr lang="bg-BG" b="1" dirty="0" smtClean="0">
                <a:latin typeface="Calibri" panose="020F0502020204030204" pitchFamily="34" charset="0"/>
                <a:cs typeface="Calibri" panose="020F0502020204030204" pitchFamily="34" charset="0"/>
              </a:rPr>
              <a:t> </a:t>
            </a:r>
            <a:r>
              <a:rPr lang="bg-BG" b="1" dirty="0" smtClean="0">
                <a:solidFill>
                  <a:prstClr val="black"/>
                </a:solidFill>
                <a:latin typeface="Calibri" panose="020F0502020204030204"/>
              </a:rPr>
              <a:t>2024 </a:t>
            </a:r>
            <a:r>
              <a:rPr lang="bg-BG" dirty="0" smtClean="0">
                <a:solidFill>
                  <a:prstClr val="black"/>
                </a:solidFill>
                <a:latin typeface="+mn-lt"/>
              </a:rPr>
              <a:t> </a:t>
            </a:r>
            <a:r>
              <a:rPr lang="bg-BG" dirty="0">
                <a:solidFill>
                  <a:prstClr val="black"/>
                </a:solidFill>
                <a:latin typeface="+mn-lt"/>
              </a:rPr>
              <a:t>- </a:t>
            </a:r>
            <a:r>
              <a:rPr lang="bg-BG" sz="2600" b="1" dirty="0">
                <a:solidFill>
                  <a:prstClr val="black"/>
                </a:solidFill>
                <a:latin typeface="+mn-lt"/>
                <a:ea typeface="+mn-ea"/>
                <a:cs typeface="+mn-cs"/>
              </a:rPr>
              <a:t>ДЕЙСТВИЯ СЛЕД ОТВАРЯНЕ НА ПОМЕЩЕНИЕТО</a:t>
            </a:r>
            <a:r>
              <a:rPr lang="bg-BG" sz="2600" dirty="0">
                <a:solidFill>
                  <a:prstClr val="black"/>
                </a:solidFill>
                <a:latin typeface="+mn-lt"/>
                <a:ea typeface="+mn-ea"/>
                <a:cs typeface="+mn-cs"/>
              </a:rPr>
              <a:t/>
            </a:r>
            <a:br>
              <a:rPr lang="bg-BG" sz="2600" dirty="0">
                <a:solidFill>
                  <a:prstClr val="black"/>
                </a:solidFill>
                <a:latin typeface="+mn-lt"/>
                <a:ea typeface="+mn-ea"/>
                <a:cs typeface="+mn-cs"/>
              </a:rPr>
            </a:br>
            <a:endParaRPr lang="bg-BG" dirty="0">
              <a:latin typeface="+mn-lt"/>
            </a:endParaRPr>
          </a:p>
        </p:txBody>
      </p:sp>
      <p:sp>
        <p:nvSpPr>
          <p:cNvPr id="3" name="Контейнер за съдържание 2"/>
          <p:cNvSpPr>
            <a:spLocks noGrp="1"/>
          </p:cNvSpPr>
          <p:nvPr>
            <p:ph idx="1"/>
          </p:nvPr>
        </p:nvSpPr>
        <p:spPr>
          <a:xfrm>
            <a:off x="759823" y="1812505"/>
            <a:ext cx="10121348" cy="5081208"/>
          </a:xfrm>
        </p:spPr>
        <p:txBody>
          <a:bodyPr>
            <a:normAutofit fontScale="25000" lnSpcReduction="20000"/>
          </a:bodyPr>
          <a:lstStyle/>
          <a:p>
            <a:pPr algn="just">
              <a:lnSpc>
                <a:spcPct val="120000"/>
              </a:lnSpc>
              <a:spcBef>
                <a:spcPts val="0"/>
              </a:spcBef>
            </a:pPr>
            <a:r>
              <a:rPr lang="ru-RU" sz="9600" dirty="0">
                <a:solidFill>
                  <a:schemeClr val="tx1"/>
                </a:solidFill>
                <a:latin typeface="Arial" panose="020B0604020202020204" pitchFamily="34" charset="0"/>
                <a:cs typeface="Arial" panose="020B0604020202020204" pitchFamily="34" charset="0"/>
              </a:rPr>
              <a:t>Проверете налице ли са </a:t>
            </a:r>
            <a:r>
              <a:rPr lang="ru-RU" sz="9600" dirty="0" smtClean="0">
                <a:solidFill>
                  <a:schemeClr val="tx1"/>
                </a:solidFill>
                <a:latin typeface="Arial" panose="020B0604020202020204" pitchFamily="34" charset="0"/>
                <a:cs typeface="Arial" panose="020B0604020202020204" pitchFamily="34" charset="0"/>
              </a:rPr>
              <a:t>избирателните списъци, бюлетините, изборните </a:t>
            </a:r>
            <a:r>
              <a:rPr lang="ru-RU" sz="9600" dirty="0">
                <a:solidFill>
                  <a:schemeClr val="tx1"/>
                </a:solidFill>
                <a:latin typeface="Arial" panose="020B0604020202020204" pitchFamily="34" charset="0"/>
                <a:cs typeface="Arial" panose="020B0604020202020204" pitchFamily="34" charset="0"/>
              </a:rPr>
              <a:t>книжа и </a:t>
            </a:r>
            <a:r>
              <a:rPr lang="ru-RU" sz="9600" dirty="0" smtClean="0">
                <a:solidFill>
                  <a:schemeClr val="tx1"/>
                </a:solidFill>
                <a:latin typeface="Arial" panose="020B0604020202020204" pitchFamily="34" charset="0"/>
                <a:cs typeface="Arial" panose="020B0604020202020204" pitchFamily="34" charset="0"/>
              </a:rPr>
              <a:t>материали.</a:t>
            </a:r>
            <a:endParaRPr lang="ru-RU" sz="9600" dirty="0">
              <a:solidFill>
                <a:schemeClr val="tx1"/>
              </a:solidFill>
              <a:latin typeface="Arial" panose="020B0604020202020204" pitchFamily="34" charset="0"/>
              <a:cs typeface="Arial" panose="020B0604020202020204" pitchFamily="34" charset="0"/>
            </a:endParaRPr>
          </a:p>
          <a:p>
            <a:pPr algn="just">
              <a:lnSpc>
                <a:spcPct val="120000"/>
              </a:lnSpc>
              <a:spcBef>
                <a:spcPts val="0"/>
              </a:spcBef>
            </a:pPr>
            <a:endParaRPr lang="ru-RU" sz="9600" dirty="0">
              <a:solidFill>
                <a:schemeClr val="tx1"/>
              </a:solidFill>
              <a:latin typeface="Arial" panose="020B0604020202020204" pitchFamily="34" charset="0"/>
              <a:cs typeface="Arial" panose="020B0604020202020204" pitchFamily="34" charset="0"/>
            </a:endParaRPr>
          </a:p>
          <a:p>
            <a:pPr algn="just">
              <a:lnSpc>
                <a:spcPct val="120000"/>
              </a:lnSpc>
              <a:spcBef>
                <a:spcPts val="0"/>
              </a:spcBef>
            </a:pPr>
            <a:r>
              <a:rPr lang="ru-RU" sz="9600" dirty="0">
                <a:solidFill>
                  <a:schemeClr val="tx1"/>
                </a:solidFill>
                <a:latin typeface="Arial" panose="020B0604020202020204" pitchFamily="34" charset="0"/>
                <a:cs typeface="Arial" panose="020B0604020202020204" pitchFamily="34" charset="0"/>
              </a:rPr>
              <a:t>Проверете празни </a:t>
            </a:r>
            <a:r>
              <a:rPr lang="ru-RU" sz="9600" dirty="0" smtClean="0">
                <a:solidFill>
                  <a:schemeClr val="tx1"/>
                </a:solidFill>
                <a:latin typeface="Arial" panose="020B0604020202020204" pitchFamily="34" charset="0"/>
                <a:cs typeface="Arial" panose="020B0604020202020204" pitchFamily="34" charset="0"/>
              </a:rPr>
              <a:t>и изправени ли </a:t>
            </a:r>
            <a:r>
              <a:rPr lang="ru-RU" sz="9600" dirty="0">
                <a:solidFill>
                  <a:schemeClr val="tx1"/>
                </a:solidFill>
                <a:latin typeface="Arial" panose="020B0604020202020204" pitchFamily="34" charset="0"/>
                <a:cs typeface="Arial" panose="020B0604020202020204" pitchFamily="34" charset="0"/>
              </a:rPr>
              <a:t>са избирателната кутия за хартиени бюлетини, избирателната </a:t>
            </a:r>
            <a:r>
              <a:rPr lang="ru-RU" sz="9600" dirty="0" smtClean="0">
                <a:solidFill>
                  <a:schemeClr val="tx1"/>
                </a:solidFill>
                <a:latin typeface="Arial" panose="020B0604020202020204" pitchFamily="34" charset="0"/>
                <a:cs typeface="Arial" panose="020B0604020202020204" pitchFamily="34" charset="0"/>
              </a:rPr>
              <a:t>кутия </a:t>
            </a:r>
            <a:r>
              <a:rPr lang="ru-RU" sz="9600" dirty="0">
                <a:solidFill>
                  <a:schemeClr val="tx1"/>
                </a:solidFill>
                <a:latin typeface="Arial" panose="020B0604020202020204" pitchFamily="34" charset="0"/>
                <a:cs typeface="Arial" panose="020B0604020202020204" pitchFamily="34" charset="0"/>
              </a:rPr>
              <a:t>за бюлетини от машинно гласуване и кутията за отрязъците от </a:t>
            </a:r>
            <a:r>
              <a:rPr lang="ru-RU" sz="9600" dirty="0" smtClean="0">
                <a:solidFill>
                  <a:schemeClr val="tx1"/>
                </a:solidFill>
                <a:latin typeface="Arial" panose="020B0604020202020204" pitchFamily="34" charset="0"/>
                <a:cs typeface="Arial" panose="020B0604020202020204" pitchFamily="34" charset="0"/>
              </a:rPr>
              <a:t>бюлетините. </a:t>
            </a:r>
            <a:r>
              <a:rPr lang="bg-BG" sz="9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ru-RU" sz="9600" dirty="0">
              <a:solidFill>
                <a:schemeClr val="tx1"/>
              </a:solidFill>
              <a:latin typeface="Arial" panose="020B0604020202020204" pitchFamily="34" charset="0"/>
              <a:cs typeface="Arial" panose="020B0604020202020204" pitchFamily="34" charset="0"/>
            </a:endParaRPr>
          </a:p>
          <a:p>
            <a:pPr algn="just">
              <a:lnSpc>
                <a:spcPct val="120000"/>
              </a:lnSpc>
              <a:spcBef>
                <a:spcPts val="0"/>
              </a:spcBef>
            </a:pPr>
            <a:endParaRPr lang="ru-RU" sz="9600" dirty="0">
              <a:solidFill>
                <a:schemeClr val="tx1"/>
              </a:solidFill>
              <a:latin typeface="Arial" panose="020B0604020202020204" pitchFamily="34" charset="0"/>
              <a:cs typeface="Arial" panose="020B0604020202020204" pitchFamily="34" charset="0"/>
            </a:endParaRPr>
          </a:p>
          <a:p>
            <a:pPr algn="just">
              <a:lnSpc>
                <a:spcPct val="120000"/>
              </a:lnSpc>
              <a:spcBef>
                <a:spcPts val="0"/>
              </a:spcBef>
            </a:pPr>
            <a:r>
              <a:rPr lang="ru-RU" sz="9600" dirty="0">
                <a:solidFill>
                  <a:schemeClr val="tx1"/>
                </a:solidFill>
                <a:latin typeface="Arial" panose="020B0604020202020204" pitchFamily="34" charset="0"/>
                <a:cs typeface="Arial" panose="020B0604020202020204" pitchFamily="34" charset="0"/>
              </a:rPr>
              <a:t>Проверете поставени ли са информационни </a:t>
            </a:r>
            <a:r>
              <a:rPr lang="ru-RU" sz="9600" dirty="0" smtClean="0">
                <a:solidFill>
                  <a:schemeClr val="tx1"/>
                </a:solidFill>
                <a:latin typeface="Arial" panose="020B0604020202020204" pitchFamily="34" charset="0"/>
                <a:cs typeface="Arial" panose="020B0604020202020204" pitchFamily="34" charset="0"/>
              </a:rPr>
              <a:t>табели и табла пред изборното помещение и в паравана за гласуване, </a:t>
            </a:r>
            <a:r>
              <a:rPr lang="ru-RU" sz="9600" dirty="0">
                <a:solidFill>
                  <a:schemeClr val="tx1"/>
                </a:solidFill>
                <a:latin typeface="Arial" panose="020B0604020202020204" pitchFamily="34" charset="0"/>
                <a:cs typeface="Arial" panose="020B0604020202020204" pitchFamily="34" charset="0"/>
              </a:rPr>
              <a:t>списък на кандидатите по кандидатски листи и химикал, пишещ със син цвят, в </a:t>
            </a:r>
            <a:r>
              <a:rPr lang="ru-RU" sz="9600" dirty="0" smtClean="0">
                <a:solidFill>
                  <a:schemeClr val="tx1"/>
                </a:solidFill>
                <a:latin typeface="Arial" panose="020B0604020202020204" pitchFamily="34" charset="0"/>
                <a:cs typeface="Arial" panose="020B0604020202020204" pitchFamily="34" charset="0"/>
              </a:rPr>
              <a:t>паравана </a:t>
            </a:r>
            <a:r>
              <a:rPr lang="ru-RU" sz="9600" dirty="0">
                <a:solidFill>
                  <a:schemeClr val="tx1"/>
                </a:solidFill>
                <a:latin typeface="Arial" panose="020B0604020202020204" pitchFamily="34" charset="0"/>
                <a:cs typeface="Arial" panose="020B0604020202020204" pitchFamily="34" charset="0"/>
              </a:rPr>
              <a:t>за </a:t>
            </a:r>
            <a:r>
              <a:rPr lang="ru-RU" sz="9600" dirty="0" smtClean="0">
                <a:solidFill>
                  <a:schemeClr val="tx1"/>
                </a:solidFill>
                <a:latin typeface="Arial" panose="020B0604020202020204" pitchFamily="34" charset="0"/>
                <a:cs typeface="Arial" panose="020B0604020202020204" pitchFamily="34" charset="0"/>
              </a:rPr>
              <a:t>гласуване.</a:t>
            </a:r>
            <a:endParaRPr lang="ru-RU" sz="9600" dirty="0">
              <a:solidFill>
                <a:schemeClr val="tx1"/>
              </a:solidFill>
              <a:latin typeface="Arial" panose="020B0604020202020204" pitchFamily="34" charset="0"/>
              <a:cs typeface="Arial" panose="020B0604020202020204" pitchFamily="34" charset="0"/>
            </a:endParaRPr>
          </a:p>
          <a:p>
            <a:pPr algn="just">
              <a:lnSpc>
                <a:spcPct val="120000"/>
              </a:lnSpc>
              <a:spcBef>
                <a:spcPts val="0"/>
              </a:spcBef>
            </a:pPr>
            <a:endParaRPr lang="ru-RU" sz="9600" dirty="0"/>
          </a:p>
          <a:p>
            <a:pPr marL="0" indent="0">
              <a:buNone/>
            </a:pPr>
            <a:endParaRPr lang="bg-BG" dirty="0"/>
          </a:p>
        </p:txBody>
      </p:sp>
    </p:spTree>
    <p:extLst>
      <p:ext uri="{BB962C8B-B14F-4D97-AF65-F5344CB8AC3E}">
        <p14:creationId xmlns:p14="http://schemas.microsoft.com/office/powerpoint/2010/main" val="21587902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805343" y="553631"/>
            <a:ext cx="10662407" cy="1188720"/>
          </a:xfrm>
        </p:spPr>
        <p:txBody>
          <a:bodyPr>
            <a:normAutofit fontScale="90000"/>
          </a:bodyPr>
          <a:lstStyle/>
          <a:p>
            <a:r>
              <a:rPr lang="bg-BG" b="1" dirty="0" smtClean="0">
                <a:solidFill>
                  <a:prstClr val="black"/>
                </a:solidFill>
              </a:rPr>
              <a:t/>
            </a:r>
            <a:br>
              <a:rPr lang="bg-BG" b="1" dirty="0" smtClean="0">
                <a:solidFill>
                  <a:prstClr val="black"/>
                </a:solidFill>
              </a:rPr>
            </a:br>
            <a:r>
              <a:rPr lang="bg-BG" sz="2700" b="1" dirty="0" smtClean="0">
                <a:solidFill>
                  <a:prstClr val="black"/>
                </a:solidFill>
              </a:rPr>
              <a:t>ИЗБОРЕН </a:t>
            </a:r>
            <a:r>
              <a:rPr lang="bg-BG" sz="2700" b="1" dirty="0">
                <a:solidFill>
                  <a:prstClr val="black"/>
                </a:solidFill>
              </a:rPr>
              <a:t>ДЕН </a:t>
            </a:r>
            <a:r>
              <a:rPr lang="bg-BG" sz="2700" b="1" dirty="0">
                <a:solidFill>
                  <a:schemeClr val="tx1"/>
                </a:solidFill>
                <a:cs typeface="Calibri" panose="020F0502020204030204" pitchFamily="34" charset="0"/>
              </a:rPr>
              <a:t>27 </a:t>
            </a:r>
            <a:r>
              <a:rPr lang="bg-BG" sz="2700" b="1" dirty="0" smtClean="0">
                <a:solidFill>
                  <a:schemeClr val="tx1"/>
                </a:solidFill>
                <a:cs typeface="Calibri" panose="020F0502020204030204" pitchFamily="34" charset="0"/>
              </a:rPr>
              <a:t>ОКТОМВРИ</a:t>
            </a:r>
            <a:r>
              <a:rPr lang="bg-BG" sz="2700" dirty="0" smtClean="0">
                <a:solidFill>
                  <a:prstClr val="black"/>
                </a:solidFill>
              </a:rPr>
              <a:t/>
            </a:r>
            <a:br>
              <a:rPr lang="bg-BG" sz="2700" dirty="0" smtClean="0">
                <a:solidFill>
                  <a:prstClr val="black"/>
                </a:solidFill>
              </a:rPr>
            </a:br>
            <a:r>
              <a:rPr lang="bg-BG" sz="2700" dirty="0" smtClean="0">
                <a:solidFill>
                  <a:prstClr val="black"/>
                </a:solidFill>
              </a:rPr>
              <a:t> </a:t>
            </a:r>
            <a:r>
              <a:rPr lang="bg-BG" sz="2700" b="1" dirty="0" smtClean="0">
                <a:solidFill>
                  <a:prstClr val="black"/>
                </a:solidFill>
              </a:rPr>
              <a:t>ДЕЙСТВИЯ СЛЕД ОТВАРЯНЕ НА ПОМЕЩЕНИЕТО</a:t>
            </a:r>
            <a:r>
              <a:rPr lang="bg-BG" sz="2700" dirty="0">
                <a:solidFill>
                  <a:prstClr val="black"/>
                </a:solidFill>
                <a:latin typeface="Calibri" panose="020F0502020204030204"/>
              </a:rPr>
              <a:t/>
            </a:r>
            <a:br>
              <a:rPr lang="bg-BG" sz="2700" dirty="0">
                <a:solidFill>
                  <a:prstClr val="black"/>
                </a:solidFill>
                <a:latin typeface="Calibri" panose="020F0502020204030204"/>
              </a:rPr>
            </a:br>
            <a:endParaRPr lang="bg-BG" sz="2700" dirty="0"/>
          </a:p>
        </p:txBody>
      </p:sp>
      <p:sp>
        <p:nvSpPr>
          <p:cNvPr id="3" name="Контейнер за съдържание 2"/>
          <p:cNvSpPr>
            <a:spLocks noGrp="1"/>
          </p:cNvSpPr>
          <p:nvPr>
            <p:ph idx="1"/>
          </p:nvPr>
        </p:nvSpPr>
        <p:spPr>
          <a:xfrm>
            <a:off x="1027611" y="2638044"/>
            <a:ext cx="10528663" cy="3101983"/>
          </a:xfrm>
        </p:spPr>
        <p:txBody>
          <a:bodyPr>
            <a:normAutofit fontScale="47500" lnSpcReduction="20000"/>
          </a:bodyPr>
          <a:lstStyle/>
          <a:p>
            <a:pPr lvl="0" algn="just">
              <a:lnSpc>
                <a:spcPct val="120000"/>
              </a:lnSpc>
              <a:spcBef>
                <a:spcPts val="0"/>
              </a:spcBef>
            </a:pPr>
            <a:r>
              <a:rPr lang="ru-RU" sz="4000" dirty="0">
                <a:solidFill>
                  <a:schemeClr val="tx1"/>
                </a:solidFill>
                <a:latin typeface="Arial" panose="020B0604020202020204" pitchFamily="34" charset="0"/>
                <a:cs typeface="Arial" panose="020B0604020202020204" pitchFamily="34" charset="0"/>
              </a:rPr>
              <a:t>Отворете плика с печата на СИК. Наранете </a:t>
            </a:r>
            <a:r>
              <a:rPr lang="ru-RU" sz="4000" dirty="0" smtClean="0">
                <a:solidFill>
                  <a:schemeClr val="tx1"/>
                </a:solidFill>
                <a:latin typeface="Arial" panose="020B0604020202020204" pitchFamily="34" charset="0"/>
                <a:cs typeface="Arial" panose="020B0604020202020204" pitchFamily="34" charset="0"/>
              </a:rPr>
              <a:t>печата, </a:t>
            </a:r>
            <a:r>
              <a:rPr lang="ru-RU" sz="4000" dirty="0">
                <a:solidFill>
                  <a:schemeClr val="tx1"/>
                </a:solidFill>
                <a:latin typeface="Arial" panose="020B0604020202020204" pitchFamily="34" charset="0"/>
                <a:cs typeface="Arial" panose="020B0604020202020204" pitchFamily="34" charset="0"/>
              </a:rPr>
              <a:t>след което положете най-малко три отпечатъка върху протокола за маркиране на печата, </a:t>
            </a:r>
            <a:r>
              <a:rPr lang="ru-RU" sz="4000" dirty="0" smtClean="0">
                <a:solidFill>
                  <a:schemeClr val="tx1"/>
                </a:solidFill>
                <a:latin typeface="Arial" panose="020B0604020202020204" pitchFamily="34" charset="0"/>
                <a:cs typeface="Arial" panose="020B0604020202020204" pitchFamily="34" charset="0"/>
              </a:rPr>
              <a:t>който </a:t>
            </a:r>
            <a:r>
              <a:rPr lang="ru-RU" sz="4000" dirty="0">
                <a:solidFill>
                  <a:schemeClr val="tx1"/>
                </a:solidFill>
                <a:latin typeface="Arial" panose="020B0604020202020204" pitchFamily="34" charset="0"/>
                <a:cs typeface="Arial" panose="020B0604020202020204" pitchFamily="34" charset="0"/>
              </a:rPr>
              <a:t>се подписва от присъстващите членове на </a:t>
            </a:r>
            <a:r>
              <a:rPr lang="ru-RU" sz="4000" dirty="0" smtClean="0">
                <a:solidFill>
                  <a:schemeClr val="tx1"/>
                </a:solidFill>
                <a:latin typeface="Arial" panose="020B0604020202020204" pitchFamily="34" charset="0"/>
                <a:cs typeface="Arial" panose="020B0604020202020204" pitchFamily="34" charset="0"/>
              </a:rPr>
              <a:t>СИК. </a:t>
            </a:r>
            <a:r>
              <a:rPr lang="ru-RU" sz="4000" b="1" dirty="0" smtClean="0">
                <a:solidFill>
                  <a:schemeClr val="tx1"/>
                </a:solidFill>
                <a:latin typeface="Arial" panose="020B0604020202020204" pitchFamily="34" charset="0"/>
                <a:cs typeface="Arial" panose="020B0604020202020204" pitchFamily="34" charset="0"/>
              </a:rPr>
              <a:t>Протоколът ви е предаден в предизборния ден, заедно с другите изборни книжа и материали.</a:t>
            </a:r>
            <a:endParaRPr lang="ru-RU" sz="4000" b="1" dirty="0">
              <a:solidFill>
                <a:schemeClr val="tx1"/>
              </a:solidFill>
              <a:latin typeface="Arial" panose="020B0604020202020204" pitchFamily="34" charset="0"/>
              <a:cs typeface="Arial" panose="020B0604020202020204" pitchFamily="34" charset="0"/>
            </a:endParaRPr>
          </a:p>
          <a:p>
            <a:pPr lvl="0" algn="just">
              <a:lnSpc>
                <a:spcPct val="120000"/>
              </a:lnSpc>
              <a:spcBef>
                <a:spcPts val="0"/>
              </a:spcBef>
            </a:pPr>
            <a:endParaRPr lang="ru-RU" sz="4000" dirty="0">
              <a:solidFill>
                <a:schemeClr val="tx1"/>
              </a:solidFill>
              <a:latin typeface="Arial" panose="020B0604020202020204" pitchFamily="34" charset="0"/>
              <a:cs typeface="Arial" panose="020B0604020202020204" pitchFamily="34" charset="0"/>
            </a:endParaRPr>
          </a:p>
          <a:p>
            <a:pPr lvl="0" algn="just">
              <a:lnSpc>
                <a:spcPct val="120000"/>
              </a:lnSpc>
              <a:spcBef>
                <a:spcPts val="0"/>
              </a:spcBef>
            </a:pPr>
            <a:r>
              <a:rPr lang="ru-RU" sz="4000" b="1" dirty="0">
                <a:solidFill>
                  <a:schemeClr val="tx1"/>
                </a:solidFill>
                <a:latin typeface="Arial" panose="020B0604020202020204" pitchFamily="34" charset="0"/>
                <a:cs typeface="Arial" panose="020B0604020202020204" pitchFamily="34" charset="0"/>
              </a:rPr>
              <a:t>Запечатайте с хартиени ленти </a:t>
            </a:r>
            <a:r>
              <a:rPr lang="ru-RU" sz="4000" b="1" dirty="0" smtClean="0">
                <a:solidFill>
                  <a:schemeClr val="tx1"/>
                </a:solidFill>
                <a:latin typeface="Arial" panose="020B0604020202020204" pitchFamily="34" charset="0"/>
                <a:cs typeface="Arial" panose="020B0604020202020204" pitchFamily="34" charset="0"/>
              </a:rPr>
              <a:t>и</a:t>
            </a:r>
            <a:r>
              <a:rPr lang="ru-RU" sz="40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збирателната </a:t>
            </a:r>
            <a:r>
              <a:rPr lang="ru-RU" sz="4000" b="1" dirty="0">
                <a:solidFill>
                  <a:schemeClr val="tx1"/>
                </a:solidFill>
                <a:latin typeface="Arial" panose="020B0604020202020204" pitchFamily="34" charset="0"/>
                <a:ea typeface="Times New Roman" panose="02020603050405020304" pitchFamily="18" charset="0"/>
                <a:cs typeface="Arial" panose="020B0604020202020204" pitchFamily="34" charset="0"/>
              </a:rPr>
              <a:t>кутия за хартиени бюлетини, избирателната кутия за бюлетини от машинно гласуване и кутията за отрязъците от бюлетините</a:t>
            </a:r>
            <a:r>
              <a:rPr lang="bg-BG" sz="40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ru-RU" sz="4000" dirty="0">
                <a:solidFill>
                  <a:schemeClr val="tx1"/>
                </a:solidFill>
                <a:latin typeface="Arial" panose="020B0604020202020204" pitchFamily="34" charset="0"/>
                <a:cs typeface="Arial" panose="020B0604020202020204" pitchFamily="34" charset="0"/>
              </a:rPr>
              <a:t>Хартиените ленти се подпечатват с печата на СИК и се подписват от присъстващите членове на </a:t>
            </a:r>
            <a:r>
              <a:rPr lang="ru-RU" sz="4000" dirty="0" smtClean="0">
                <a:solidFill>
                  <a:schemeClr val="tx1"/>
                </a:solidFill>
                <a:latin typeface="Arial" panose="020B0604020202020204" pitchFamily="34" charset="0"/>
                <a:cs typeface="Arial" panose="020B0604020202020204" pitchFamily="34" charset="0"/>
              </a:rPr>
              <a:t>комисията.</a:t>
            </a:r>
            <a:endParaRPr lang="ru-RU" sz="4000" dirty="0">
              <a:solidFill>
                <a:schemeClr val="tx1"/>
              </a:solidFill>
              <a:latin typeface="Arial" panose="020B0604020202020204" pitchFamily="34" charset="0"/>
              <a:cs typeface="Arial" panose="020B0604020202020204" pitchFamily="34" charset="0"/>
            </a:endParaRPr>
          </a:p>
          <a:p>
            <a:endParaRPr lang="bg-BG" dirty="0"/>
          </a:p>
        </p:txBody>
      </p:sp>
    </p:spTree>
    <p:extLst>
      <p:ext uri="{BB962C8B-B14F-4D97-AF65-F5344CB8AC3E}">
        <p14:creationId xmlns:p14="http://schemas.microsoft.com/office/powerpoint/2010/main" val="10076396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BFC98-37CF-4C69-B65D-E8B33D44A424}"/>
              </a:ext>
            </a:extLst>
          </p:cNvPr>
          <p:cNvSpPr>
            <a:spLocks noGrp="1"/>
          </p:cNvSpPr>
          <p:nvPr>
            <p:ph type="title"/>
          </p:nvPr>
        </p:nvSpPr>
        <p:spPr>
          <a:xfrm>
            <a:off x="1166069" y="703435"/>
            <a:ext cx="9966121" cy="1188720"/>
          </a:xfrm>
        </p:spPr>
        <p:txBody>
          <a:bodyPr>
            <a:normAutofit/>
          </a:bodyPr>
          <a:lstStyle/>
          <a:p>
            <a:r>
              <a:rPr lang="bg-BG" sz="2400" b="1" dirty="0">
                <a:solidFill>
                  <a:prstClr val="black"/>
                </a:solidFill>
                <a:latin typeface="Arial" panose="020B0604020202020204" pitchFamily="34" charset="0"/>
                <a:cs typeface="Arial" panose="020B0604020202020204" pitchFamily="34" charset="0"/>
              </a:rPr>
              <a:t>ИЗБОРЕН ДЕН </a:t>
            </a:r>
            <a:r>
              <a:rPr lang="bg-BG" sz="2400" b="1" dirty="0">
                <a:solidFill>
                  <a:schemeClr val="tx1"/>
                </a:solidFill>
                <a:latin typeface="Arial" panose="020B0604020202020204" pitchFamily="34" charset="0"/>
                <a:cs typeface="Arial" panose="020B0604020202020204" pitchFamily="34" charset="0"/>
              </a:rPr>
              <a:t>27 </a:t>
            </a:r>
            <a:r>
              <a:rPr lang="bg-BG" sz="2400" b="1" dirty="0" smtClean="0">
                <a:solidFill>
                  <a:schemeClr val="tx1"/>
                </a:solidFill>
                <a:latin typeface="Arial" panose="020B0604020202020204" pitchFamily="34" charset="0"/>
                <a:cs typeface="Arial" panose="020B0604020202020204" pitchFamily="34" charset="0"/>
              </a:rPr>
              <a:t>ОКТОМВРИ </a:t>
            </a:r>
            <a:r>
              <a:rPr kumimoji="0" lang="bg-BG"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r>
            <a:br>
              <a:rPr kumimoji="0" lang="bg-BG"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r>
              <a:rPr lang="bg-BG" sz="2400" b="1" dirty="0">
                <a:solidFill>
                  <a:prstClr val="black"/>
                </a:solidFill>
                <a:latin typeface="Arial" panose="020B0604020202020204" pitchFamily="34" charset="0"/>
                <a:cs typeface="Arial" panose="020B0604020202020204" pitchFamily="34" charset="0"/>
              </a:rPr>
              <a:t>ДЕЙСТВИЯ СЛЕД ОТВАРЯНЕ НА ПОМЕЩЕНИЕТО</a:t>
            </a:r>
            <a:endParaRPr lang="en-US" sz="24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74AEB81-F07E-4FA4-A3E8-CB2052570591}"/>
              </a:ext>
            </a:extLst>
          </p:cNvPr>
          <p:cNvSpPr>
            <a:spLocks noGrp="1"/>
          </p:cNvSpPr>
          <p:nvPr>
            <p:ph idx="1"/>
          </p:nvPr>
        </p:nvSpPr>
        <p:spPr>
          <a:xfrm>
            <a:off x="809897" y="2646753"/>
            <a:ext cx="11164389" cy="3666962"/>
          </a:xfrm>
        </p:spPr>
        <p:txBody>
          <a:bodyPr>
            <a:normAutofit fontScale="85000" lnSpcReduction="10000"/>
          </a:bodyPr>
          <a:lstStyle/>
          <a:p>
            <a:pPr lvl="0" algn="just">
              <a:spcBef>
                <a:spcPts val="600"/>
              </a:spcBef>
            </a:pPr>
            <a:r>
              <a:rPr lang="ru-RU" sz="2400" dirty="0">
                <a:solidFill>
                  <a:prstClr val="black"/>
                </a:solidFill>
              </a:rPr>
              <a:t>Поставете образец на бюлетината на таблото пред изборното помещение</a:t>
            </a:r>
          </a:p>
          <a:p>
            <a:pPr lvl="0" algn="just">
              <a:spcBef>
                <a:spcPts val="600"/>
              </a:spcBef>
            </a:pPr>
            <a:r>
              <a:rPr lang="ru-RU" sz="2400" dirty="0">
                <a:solidFill>
                  <a:prstClr val="black"/>
                </a:solidFill>
              </a:rPr>
              <a:t>Активирайте машината за гласуване съгласно </a:t>
            </a:r>
            <a:r>
              <a:rPr lang="ru-RU" sz="2400" dirty="0" smtClean="0">
                <a:solidFill>
                  <a:prstClr val="black"/>
                </a:solidFill>
              </a:rPr>
              <a:t>указанията – </a:t>
            </a:r>
            <a:r>
              <a:rPr lang="ru-RU" sz="2400" b="1" dirty="0" smtClean="0">
                <a:solidFill>
                  <a:prstClr val="black"/>
                </a:solidFill>
              </a:rPr>
              <a:t>ИЗЧАКВА СЕ РАЗПЕЧАТВАНЕ НА СИСТЕМНА РАЗПИСКА И НАЧАЛЕН ОТЧЕТ. СИСТЕМНАТА РАЗПИСКА СЕ ПОСТАВЯ НА ВИДНО МЯСТО В ИЗБОРНОТО ПОМЕЩЕНИЕ.</a:t>
            </a:r>
          </a:p>
          <a:p>
            <a:pPr lvl="0" algn="just">
              <a:spcBef>
                <a:spcPts val="600"/>
              </a:spcBef>
            </a:pPr>
            <a:r>
              <a:rPr lang="ru-RU" sz="2400" dirty="0" smtClean="0">
                <a:solidFill>
                  <a:prstClr val="black"/>
                </a:solidFill>
              </a:rPr>
              <a:t>Разпределете </a:t>
            </a:r>
            <a:r>
              <a:rPr lang="ru-RU" sz="2400" dirty="0">
                <a:solidFill>
                  <a:prstClr val="black"/>
                </a:solidFill>
              </a:rPr>
              <a:t>функциите между членовете на СИК, с писмено решение</a:t>
            </a:r>
          </a:p>
          <a:p>
            <a:pPr lvl="0" algn="just">
              <a:spcBef>
                <a:spcPts val="600"/>
              </a:spcBef>
            </a:pPr>
            <a:r>
              <a:rPr lang="ru-RU" sz="2400" dirty="0">
                <a:solidFill>
                  <a:prstClr val="black"/>
                </a:solidFill>
              </a:rPr>
              <a:t>Председателят на СИК обявява изборния ден за открит и </a:t>
            </a:r>
            <a:r>
              <a:rPr lang="ru-RU" sz="2400" dirty="0" smtClean="0">
                <a:solidFill>
                  <a:prstClr val="black"/>
                </a:solidFill>
              </a:rPr>
              <a:t>ГЛАСУВАНЕТО ЗАПОЧВА</a:t>
            </a:r>
            <a:endParaRPr lang="ru-RU" sz="2400" dirty="0">
              <a:solidFill>
                <a:prstClr val="black"/>
              </a:solidFill>
            </a:endParaRPr>
          </a:p>
          <a:p>
            <a:pPr lvl="0" algn="just">
              <a:spcBef>
                <a:spcPts val="600"/>
              </a:spcBef>
            </a:pPr>
            <a:r>
              <a:rPr lang="ru-RU" sz="2400" dirty="0">
                <a:solidFill>
                  <a:prstClr val="black"/>
                </a:solidFill>
              </a:rPr>
              <a:t>Поканете явилите се избиратели да гласуват</a:t>
            </a:r>
          </a:p>
          <a:p>
            <a:pPr lvl="0" algn="just">
              <a:spcBef>
                <a:spcPts val="600"/>
              </a:spcBef>
            </a:pPr>
            <a:r>
              <a:rPr lang="ru-RU" sz="2400" dirty="0">
                <a:solidFill>
                  <a:prstClr val="black"/>
                </a:solidFill>
              </a:rPr>
              <a:t>При откриване на изборния ден могат да присъстват – кандидати, застъпници, наблюдатели, представители на партии, </a:t>
            </a:r>
            <a:r>
              <a:rPr lang="ru-RU" sz="2400" dirty="0" smtClean="0">
                <a:solidFill>
                  <a:prstClr val="black"/>
                </a:solidFill>
              </a:rPr>
              <a:t>коалиции, </a:t>
            </a:r>
            <a:r>
              <a:rPr lang="ru-RU" sz="2400" dirty="0">
                <a:solidFill>
                  <a:prstClr val="black"/>
                </a:solidFill>
              </a:rPr>
              <a:t>избиратели, представители на средствата за масово осведомяване.</a:t>
            </a:r>
          </a:p>
          <a:p>
            <a:endParaRPr lang="en-US" dirty="0"/>
          </a:p>
        </p:txBody>
      </p:sp>
    </p:spTree>
    <p:extLst>
      <p:ext uri="{BB962C8B-B14F-4D97-AF65-F5344CB8AC3E}">
        <p14:creationId xmlns:p14="http://schemas.microsoft.com/office/powerpoint/2010/main" val="64334605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74459" y="796912"/>
            <a:ext cx="10335236" cy="1188720"/>
          </a:xfrm>
        </p:spPr>
        <p:txBody>
          <a:bodyPr>
            <a:normAutofit/>
          </a:bodyPr>
          <a:lstStyle/>
          <a:p>
            <a:r>
              <a:rPr lang="bg-BG" b="1" dirty="0">
                <a:solidFill>
                  <a:prstClr val="black"/>
                </a:solidFill>
                <a:latin typeface="Arial" panose="020B0604020202020204" pitchFamily="34" charset="0"/>
                <a:cs typeface="Arial" panose="020B0604020202020204" pitchFamily="34" charset="0"/>
              </a:rPr>
              <a:t>ИЗБОРЕН ДЕН </a:t>
            </a:r>
            <a:r>
              <a:rPr lang="bg-BG" b="1" dirty="0">
                <a:solidFill>
                  <a:schemeClr val="tx1"/>
                </a:solidFill>
                <a:latin typeface="Arial" panose="020B0604020202020204" pitchFamily="34" charset="0"/>
                <a:cs typeface="Arial" panose="020B0604020202020204" pitchFamily="34" charset="0"/>
              </a:rPr>
              <a:t>27 </a:t>
            </a:r>
            <a:r>
              <a:rPr lang="bg-BG" b="1" dirty="0" smtClean="0">
                <a:solidFill>
                  <a:schemeClr val="tx1"/>
                </a:solidFill>
                <a:latin typeface="Arial" panose="020B0604020202020204" pitchFamily="34" charset="0"/>
                <a:cs typeface="Arial" panose="020B0604020202020204" pitchFamily="34" charset="0"/>
              </a:rPr>
              <a:t>ОКТОМВРИ </a:t>
            </a:r>
            <a:r>
              <a:rPr lang="bg-BG" b="1" dirty="0">
                <a:solidFill>
                  <a:prstClr val="black"/>
                </a:solidFill>
                <a:latin typeface="Arial" panose="020B0604020202020204" pitchFamily="34" charset="0"/>
                <a:cs typeface="Arial" panose="020B0604020202020204" pitchFamily="34" charset="0"/>
              </a:rPr>
              <a:t>2024 </a:t>
            </a:r>
            <a:r>
              <a:rPr lang="bg-BG" dirty="0">
                <a:solidFill>
                  <a:prstClr val="black"/>
                </a:solidFill>
                <a:latin typeface="Arial" panose="020B0604020202020204" pitchFamily="34" charset="0"/>
                <a:cs typeface="Arial" panose="020B0604020202020204" pitchFamily="34" charset="0"/>
              </a:rPr>
              <a:t/>
            </a:r>
            <a:br>
              <a:rPr lang="bg-BG" dirty="0">
                <a:solidFill>
                  <a:prstClr val="black"/>
                </a:solidFill>
                <a:latin typeface="Arial" panose="020B0604020202020204" pitchFamily="34" charset="0"/>
                <a:cs typeface="Arial" panose="020B0604020202020204" pitchFamily="34" charset="0"/>
              </a:rPr>
            </a:br>
            <a:r>
              <a:rPr lang="bg-BG" b="1" dirty="0" smtClean="0">
                <a:solidFill>
                  <a:prstClr val="black"/>
                </a:solidFill>
                <a:latin typeface="Arial" panose="020B0604020202020204" pitchFamily="34" charset="0"/>
                <a:cs typeface="Arial" panose="020B0604020202020204" pitchFamily="34" charset="0"/>
              </a:rPr>
              <a:t>ДОПУСКАНЕ </a:t>
            </a:r>
            <a:r>
              <a:rPr lang="bg-BG" b="1" dirty="0">
                <a:solidFill>
                  <a:prstClr val="black"/>
                </a:solidFill>
                <a:latin typeface="Arial" panose="020B0604020202020204" pitchFamily="34" charset="0"/>
                <a:cs typeface="Arial" panose="020B0604020202020204" pitchFamily="34" charset="0"/>
              </a:rPr>
              <a:t>НА ИЗБИРАТЕЛ ДО ГЛАСУВАНЕ</a:t>
            </a:r>
            <a:endParaRPr lang="bg-BG" b="1" dirty="0">
              <a:latin typeface="Arial" panose="020B0604020202020204" pitchFamily="34" charset="0"/>
              <a:cs typeface="Arial" panose="020B0604020202020204" pitchFamily="34" charset="0"/>
            </a:endParaRPr>
          </a:p>
        </p:txBody>
      </p:sp>
      <p:sp>
        <p:nvSpPr>
          <p:cNvPr id="3" name="Контейнер за съдържание 2"/>
          <p:cNvSpPr>
            <a:spLocks noGrp="1"/>
          </p:cNvSpPr>
          <p:nvPr>
            <p:ph idx="1"/>
          </p:nvPr>
        </p:nvSpPr>
        <p:spPr>
          <a:xfrm>
            <a:off x="661851" y="2638044"/>
            <a:ext cx="10972799" cy="3101983"/>
          </a:xfrm>
        </p:spPr>
        <p:txBody>
          <a:bodyPr>
            <a:normAutofit fontScale="92500" lnSpcReduction="10000"/>
          </a:bodyPr>
          <a:lstStyle/>
          <a:p>
            <a:pPr algn="just"/>
            <a:r>
              <a:rPr lang="bg-BG" sz="2100" b="1" dirty="0">
                <a:solidFill>
                  <a:schemeClr val="tx1"/>
                </a:solidFill>
                <a:latin typeface="Arial" panose="020B0604020202020204" pitchFamily="34" charset="0"/>
                <a:cs typeface="Arial" panose="020B0604020202020204" pitchFamily="34" charset="0"/>
              </a:rPr>
              <a:t>ГЛАСУВА СЕ САМО С ЛИЧНА КАРТА ИЛИ ЗЕЛЕН ПАСПОРТ –ЗА ЛИЦАТА, РОДЕНИ ДО </a:t>
            </a:r>
            <a:r>
              <a:rPr lang="bg-BG" sz="2100" b="1" dirty="0" smtClean="0">
                <a:solidFill>
                  <a:schemeClr val="tx1"/>
                </a:solidFill>
                <a:latin typeface="Arial" panose="020B0604020202020204" pitchFamily="34" charset="0"/>
                <a:cs typeface="Arial" panose="020B0604020202020204" pitchFamily="34" charset="0"/>
              </a:rPr>
              <a:t>31.12.1931г.</a:t>
            </a:r>
            <a:endParaRPr lang="bg-BG" sz="2100" b="1" dirty="0">
              <a:solidFill>
                <a:schemeClr val="tx1"/>
              </a:solidFill>
              <a:latin typeface="Arial" panose="020B0604020202020204" pitchFamily="34" charset="0"/>
              <a:cs typeface="Arial" panose="020B0604020202020204" pitchFamily="34" charset="0"/>
            </a:endParaRPr>
          </a:p>
          <a:p>
            <a:pPr algn="just"/>
            <a:r>
              <a:rPr lang="bg-BG" sz="2100" b="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НЕ СЕ ДОПУСКА</a:t>
            </a:r>
            <a:r>
              <a:rPr lang="bg-BG" sz="2100"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 </a:t>
            </a:r>
            <a:r>
              <a:rPr lang="bg-BG" sz="2100" b="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гласуване със </a:t>
            </a:r>
            <a:r>
              <a:rPr lang="bg-BG" sz="2100" b="1" dirty="0" smtClean="0">
                <a:solidFill>
                  <a:schemeClr val="tx1"/>
                </a:solidFill>
                <a:effectLst/>
                <a:latin typeface="Arial" panose="020B0604020202020204" pitchFamily="34" charset="0"/>
                <a:ea typeface="Microsoft Yi Baiti" panose="03000500000000000000" pitchFamily="66" charset="0"/>
                <a:cs typeface="Arial" panose="020B0604020202020204" pitchFamily="34" charset="0"/>
              </a:rPr>
              <a:t>свидетелство за правоуправление на МПС /шофьорска книжка/</a:t>
            </a:r>
            <a:r>
              <a:rPr lang="bg-BG" sz="2100" b="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 или задграничен паспорт!!!</a:t>
            </a:r>
          </a:p>
          <a:p>
            <a:pPr algn="just"/>
            <a:r>
              <a:rPr lang="bg-BG" sz="2100" b="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АКО </a:t>
            </a:r>
            <a:r>
              <a:rPr lang="bg-BG" sz="2100" b="1" dirty="0">
                <a:solidFill>
                  <a:schemeClr val="tx1"/>
                </a:solidFill>
                <a:latin typeface="Arial" panose="020B0604020202020204" pitchFamily="34" charset="0"/>
                <a:ea typeface="Microsoft Yi Baiti" panose="03000500000000000000" pitchFamily="66" charset="0"/>
                <a:cs typeface="Arial" panose="020B0604020202020204" pitchFamily="34" charset="0"/>
              </a:rPr>
              <a:t>ЛИЧНАТА КАРТА Е </a:t>
            </a:r>
            <a:r>
              <a:rPr lang="bg-BG" sz="2100" b="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С ИЗТЕКЪЛ СРОК, </a:t>
            </a:r>
            <a:r>
              <a:rPr lang="bg-BG" sz="2100" b="1" cap="all" dirty="0" smtClean="0">
                <a:solidFill>
                  <a:schemeClr val="tx1"/>
                </a:solidFill>
                <a:effectLst/>
                <a:latin typeface="Arial" panose="020B0604020202020204" pitchFamily="34" charset="0"/>
                <a:ea typeface="Microsoft Yi Baiti" panose="03000500000000000000" pitchFamily="66" charset="0"/>
                <a:cs typeface="Arial" panose="020B0604020202020204" pitchFamily="34" charset="0"/>
              </a:rPr>
              <a:t>повредена </a:t>
            </a:r>
            <a:r>
              <a:rPr lang="bg-BG" sz="2100" b="1" cap="all" dirty="0">
                <a:solidFill>
                  <a:schemeClr val="tx1"/>
                </a:solidFill>
                <a:effectLst/>
                <a:latin typeface="Arial" panose="020B0604020202020204" pitchFamily="34" charset="0"/>
                <a:ea typeface="Microsoft Yi Baiti" panose="03000500000000000000" pitchFamily="66" charset="0"/>
                <a:cs typeface="Arial" panose="020B0604020202020204" pitchFamily="34" charset="0"/>
              </a:rPr>
              <a:t>или избирателят заяви, че е изгубена, унищожена, открадната или в процес на издаване</a:t>
            </a:r>
            <a:r>
              <a:rPr lang="bg-BG" sz="2100" b="1" dirty="0">
                <a:solidFill>
                  <a:schemeClr val="tx1"/>
                </a:solidFill>
                <a:latin typeface="Arial" panose="020B0604020202020204" pitchFamily="34" charset="0"/>
                <a:ea typeface="Microsoft Yi Baiti" panose="03000500000000000000" pitchFamily="66" charset="0"/>
                <a:cs typeface="Arial" panose="020B0604020202020204" pitchFamily="34" charset="0"/>
              </a:rPr>
              <a:t>– </a:t>
            </a:r>
            <a:r>
              <a:rPr lang="bg-BG" sz="2100" i="1" dirty="0">
                <a:solidFill>
                  <a:schemeClr val="tx1"/>
                </a:solidFill>
                <a:latin typeface="Arial" panose="020B0604020202020204" pitchFamily="34" charset="0"/>
                <a:ea typeface="Microsoft Yi Baiti" panose="03000500000000000000" pitchFamily="66" charset="0"/>
                <a:cs typeface="Arial" panose="020B0604020202020204" pitchFamily="34" charset="0"/>
              </a:rPr>
              <a:t>ДОПУСКА СЕ ДО ГЛАСУВАНЕ СЛЕД ПРЕДСТАВЯНЕ НА ОРИГИНАЛНО </a:t>
            </a:r>
            <a:r>
              <a:rPr lang="bg-BG" sz="2100" i="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УДОСТОВЕРЕНИЕ </a:t>
            </a:r>
            <a:r>
              <a:rPr lang="bg-BG" sz="2100" i="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ЗА ИЗДАВАНЕ НА ЛИЧНИ ДОКУМЕНТИ ПО ЧЛ. 263 ИК </a:t>
            </a:r>
            <a:r>
              <a:rPr lang="bg-BG" sz="2100" i="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 ИЗДАДЕНО </a:t>
            </a:r>
            <a:r>
              <a:rPr lang="bg-BG" sz="2100" i="1" dirty="0">
                <a:solidFill>
                  <a:schemeClr val="tx1"/>
                </a:solidFill>
                <a:latin typeface="Arial" panose="020B0604020202020204" pitchFamily="34" charset="0"/>
                <a:ea typeface="Microsoft Yi Baiti" panose="03000500000000000000" pitchFamily="66" charset="0"/>
                <a:cs typeface="Arial" panose="020B0604020202020204" pitchFamily="34" charset="0"/>
              </a:rPr>
              <a:t>ОТ МВР, СЪС СНИМКА, ВЪРХУ КОЕТО СЕ ОТБЕЛЯЗВА </a:t>
            </a:r>
            <a:r>
              <a:rPr lang="bg-BG" sz="2100" i="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„гласувал в избирателна секция №.....“и </a:t>
            </a:r>
            <a:r>
              <a:rPr lang="bg-BG" sz="2100" i="1" dirty="0">
                <a:solidFill>
                  <a:schemeClr val="tx1"/>
                </a:solidFill>
                <a:latin typeface="Arial" panose="020B0604020202020204" pitchFamily="34" charset="0"/>
                <a:ea typeface="Microsoft Yi Baiti" panose="03000500000000000000" pitchFamily="66" charset="0"/>
                <a:cs typeface="Arial" panose="020B0604020202020204" pitchFamily="34" charset="0"/>
              </a:rPr>
              <a:t>се връща на избирателя. В случай, че не представи такова НЕ СЕ ДОПУСКА ДО ГЛАСУВАНЕ!!!</a:t>
            </a:r>
            <a:endParaRPr lang="bg-BG" sz="2100" i="1"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endParaRPr lang="bg-BG" dirty="0"/>
          </a:p>
        </p:txBody>
      </p:sp>
    </p:spTree>
    <p:extLst>
      <p:ext uri="{BB962C8B-B14F-4D97-AF65-F5344CB8AC3E}">
        <p14:creationId xmlns:p14="http://schemas.microsoft.com/office/powerpoint/2010/main" val="10500690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818607" y="587229"/>
            <a:ext cx="10352015" cy="1188678"/>
          </a:xfrm>
        </p:spPr>
        <p:txBody>
          <a:bodyPr>
            <a:normAutofit/>
          </a:bodyPr>
          <a:lstStyle/>
          <a:p>
            <a:r>
              <a:rPr lang="bg-BG" b="1" dirty="0">
                <a:solidFill>
                  <a:prstClr val="black"/>
                </a:solidFill>
                <a:latin typeface="Arial" panose="020B0604020202020204" pitchFamily="34" charset="0"/>
                <a:cs typeface="Arial" panose="020B0604020202020204" pitchFamily="34" charset="0"/>
              </a:rPr>
              <a:t>ИЗБОРЕН ДЕН </a:t>
            </a:r>
            <a:r>
              <a:rPr lang="bg-BG" b="1" dirty="0">
                <a:solidFill>
                  <a:schemeClr val="tx1"/>
                </a:solidFill>
                <a:latin typeface="Arial" panose="020B0604020202020204" pitchFamily="34" charset="0"/>
                <a:cs typeface="Arial" panose="020B0604020202020204" pitchFamily="34" charset="0"/>
              </a:rPr>
              <a:t>27 ОКТОМВРИ </a:t>
            </a:r>
            <a:r>
              <a:rPr lang="bg-BG" b="1" dirty="0">
                <a:solidFill>
                  <a:prstClr val="black"/>
                </a:solidFill>
                <a:latin typeface="Arial" panose="020B0604020202020204" pitchFamily="34" charset="0"/>
                <a:cs typeface="Arial" panose="020B0604020202020204" pitchFamily="34" charset="0"/>
              </a:rPr>
              <a:t>2024 </a:t>
            </a:r>
            <a:r>
              <a:rPr lang="bg-BG" dirty="0">
                <a:solidFill>
                  <a:prstClr val="black"/>
                </a:solidFill>
                <a:latin typeface="Arial" panose="020B0604020202020204" pitchFamily="34" charset="0"/>
                <a:cs typeface="Arial" panose="020B0604020202020204" pitchFamily="34" charset="0"/>
              </a:rPr>
              <a:t/>
            </a:r>
            <a:br>
              <a:rPr lang="bg-BG" dirty="0">
                <a:solidFill>
                  <a:prstClr val="black"/>
                </a:solidFill>
                <a:latin typeface="Arial" panose="020B0604020202020204" pitchFamily="34" charset="0"/>
                <a:cs typeface="Arial" panose="020B0604020202020204" pitchFamily="34" charset="0"/>
              </a:rPr>
            </a:br>
            <a:r>
              <a:rPr lang="bg-BG" b="1" dirty="0">
                <a:solidFill>
                  <a:prstClr val="black"/>
                </a:solidFill>
                <a:latin typeface="Arial" panose="020B0604020202020204" pitchFamily="34" charset="0"/>
                <a:cs typeface="Arial" panose="020B0604020202020204" pitchFamily="34" charset="0"/>
              </a:rPr>
              <a:t>ДОПУСКАНЕ НА ИЗБИРАТЕЛ ДО ГЛАСУВАНЕ</a:t>
            </a:r>
            <a:endParaRPr lang="bg-BG" b="1" dirty="0">
              <a:latin typeface="+mn-lt"/>
            </a:endParaRPr>
          </a:p>
        </p:txBody>
      </p:sp>
      <p:sp>
        <p:nvSpPr>
          <p:cNvPr id="3" name="Контейнер за съдържание 2"/>
          <p:cNvSpPr>
            <a:spLocks noGrp="1"/>
          </p:cNvSpPr>
          <p:nvPr>
            <p:ph idx="1"/>
          </p:nvPr>
        </p:nvSpPr>
        <p:spPr>
          <a:xfrm>
            <a:off x="818607" y="2638044"/>
            <a:ext cx="10345782" cy="3101983"/>
          </a:xfrm>
        </p:spPr>
        <p:txBody>
          <a:bodyPr/>
          <a:lstStyle/>
          <a:p>
            <a:pPr algn="just"/>
            <a:r>
              <a:rPr lang="bg-BG" sz="1600" dirty="0">
                <a:solidFill>
                  <a:schemeClr val="tx1"/>
                </a:solidFill>
                <a:latin typeface="Arial" panose="020B0604020202020204" pitchFamily="34" charset="0"/>
                <a:cs typeface="Arial" panose="020B0604020202020204" pitchFamily="34" charset="0"/>
              </a:rPr>
              <a:t>ПРОВЕРЕТЕ ДАЛИ ИЗБИРАТЕЛЯТ Е ВКЛЮЧЕН В ИЗБИРАТЕЛНИЯ </a:t>
            </a:r>
            <a:r>
              <a:rPr lang="bg-BG" sz="1600" dirty="0" smtClean="0">
                <a:solidFill>
                  <a:schemeClr val="tx1"/>
                </a:solidFill>
                <a:latin typeface="Arial" panose="020B0604020202020204" pitchFamily="34" charset="0"/>
                <a:cs typeface="Arial" panose="020B0604020202020204" pitchFamily="34" charset="0"/>
              </a:rPr>
              <a:t>СПИСЪК</a:t>
            </a:r>
            <a:endParaRPr lang="bg-BG" sz="1600" dirty="0">
              <a:solidFill>
                <a:schemeClr val="tx1"/>
              </a:solidFill>
              <a:latin typeface="Arial" panose="020B0604020202020204" pitchFamily="34" charset="0"/>
              <a:cs typeface="Arial" panose="020B0604020202020204" pitchFamily="34" charset="0"/>
            </a:endParaRPr>
          </a:p>
          <a:p>
            <a:pPr algn="just"/>
            <a:endParaRPr lang="bg-BG" sz="1600" dirty="0">
              <a:solidFill>
                <a:schemeClr val="tx1"/>
              </a:solidFill>
              <a:latin typeface="Arial" panose="020B0604020202020204" pitchFamily="34" charset="0"/>
              <a:cs typeface="Arial" panose="020B0604020202020204" pitchFamily="34" charset="0"/>
            </a:endParaRPr>
          </a:p>
          <a:p>
            <a:pPr algn="just"/>
            <a:r>
              <a:rPr lang="bg-BG" sz="1600" b="1" dirty="0">
                <a:solidFill>
                  <a:schemeClr val="tx1"/>
                </a:solidFill>
                <a:latin typeface="Arial" panose="020B0604020202020204" pitchFamily="34" charset="0"/>
                <a:cs typeface="Arial" panose="020B0604020202020204" pitchFamily="34" charset="0"/>
              </a:rPr>
              <a:t>НЕ ЧЕТЕТЕ ИМЕНАТА НА ИЗБИРАТЕЛЯ НА ГЛАС</a:t>
            </a:r>
          </a:p>
          <a:p>
            <a:pPr algn="just"/>
            <a:endParaRPr lang="bg-BG" sz="1600" b="1" dirty="0">
              <a:solidFill>
                <a:schemeClr val="tx1"/>
              </a:solidFill>
              <a:latin typeface="Arial" panose="020B0604020202020204" pitchFamily="34" charset="0"/>
              <a:cs typeface="Arial" panose="020B0604020202020204" pitchFamily="34" charset="0"/>
            </a:endParaRPr>
          </a:p>
          <a:p>
            <a:pPr algn="just"/>
            <a:r>
              <a:rPr lang="bg-BG" sz="1600" dirty="0">
                <a:solidFill>
                  <a:schemeClr val="tx1"/>
                </a:solidFill>
                <a:latin typeface="Arial" panose="020B0604020202020204" pitchFamily="34" charset="0"/>
                <a:cs typeface="Arial" panose="020B0604020202020204" pitchFamily="34" charset="0"/>
              </a:rPr>
              <a:t>ВПИШЕТЕ ДАННИТЕ НА ИЗБИРАТЕЛЯ В ИЗБИРАТЕЛНИЯ СПИСЪК – ЕГН, ВИД И НОМЕР НА ДОКУМЕНТ ЗА САМОЛИЧНОСТ – </a:t>
            </a:r>
            <a:r>
              <a:rPr lang="bg-BG" sz="1600" b="1" dirty="0">
                <a:solidFill>
                  <a:schemeClr val="tx1"/>
                </a:solidFill>
                <a:latin typeface="Arial" panose="020B0604020202020204" pitchFamily="34" charset="0"/>
                <a:cs typeface="Arial" panose="020B0604020202020204" pitchFamily="34" charset="0"/>
              </a:rPr>
              <a:t>КАТО НЕ ГИ ЧЕТЕТЕ И НЕ ГИ ДИКТУВАЙТЕ НА ГЛАС</a:t>
            </a:r>
          </a:p>
          <a:p>
            <a:pPr marL="0" indent="0">
              <a:buNone/>
            </a:pPr>
            <a:endParaRPr lang="bg-BG" dirty="0"/>
          </a:p>
          <a:p>
            <a:pPr marL="0" indent="0">
              <a:buNone/>
            </a:pPr>
            <a:endParaRPr lang="bg-BG" dirty="0"/>
          </a:p>
        </p:txBody>
      </p:sp>
    </p:spTree>
    <p:extLst>
      <p:ext uri="{BB962C8B-B14F-4D97-AF65-F5344CB8AC3E}">
        <p14:creationId xmlns:p14="http://schemas.microsoft.com/office/powerpoint/2010/main" val="31099704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1555" y="165464"/>
            <a:ext cx="11530148" cy="2307770"/>
          </a:xfrm>
        </p:spPr>
        <p:txBody>
          <a:bodyPr>
            <a:normAutofit fontScale="90000"/>
          </a:bodyPr>
          <a:lstStyle/>
          <a:p>
            <a:r>
              <a:rPr lang="bg-BG" sz="2500" b="1" dirty="0" smtClean="0">
                <a:latin typeface="+mn-lt"/>
              </a:rPr>
              <a:t>В списъка на заличените лица (Приложение № 15-НС) са включени лица, които нямат право да гласуват в изборите за народни представители, като срещу името на лицето е отбелязана причината, поради която са включени в списъка с едно от следните съкращения: „ПО“, „МП“, „НА“, „УГДМ”, „МВнР“. </a:t>
            </a:r>
            <a:endParaRPr lang="en-GB" sz="2500" b="1" dirty="0"/>
          </a:p>
        </p:txBody>
      </p:sp>
      <p:sp>
        <p:nvSpPr>
          <p:cNvPr id="3" name="Content Placeholder 2"/>
          <p:cNvSpPr>
            <a:spLocks noGrp="1"/>
          </p:cNvSpPr>
          <p:nvPr>
            <p:ph idx="1"/>
          </p:nvPr>
        </p:nvSpPr>
        <p:spPr>
          <a:xfrm>
            <a:off x="1126671" y="2638044"/>
            <a:ext cx="9650185" cy="3958699"/>
          </a:xfrm>
        </p:spPr>
        <p:txBody>
          <a:bodyPr>
            <a:normAutofit/>
          </a:bodyPr>
          <a:lstStyle/>
          <a:p>
            <a:pPr algn="just"/>
            <a:r>
              <a:rPr lang="bg-BG" b="1" dirty="0" smtClean="0">
                <a:solidFill>
                  <a:schemeClr val="tx1"/>
                </a:solidFill>
              </a:rPr>
              <a:t>-</a:t>
            </a:r>
            <a:r>
              <a:rPr lang="bg-BG" sz="1600" b="1" dirty="0">
                <a:solidFill>
                  <a:schemeClr val="tx1"/>
                </a:solidFill>
              </a:rPr>
              <a:t> </a:t>
            </a:r>
            <a:r>
              <a:rPr lang="bg-BG" sz="1600" dirty="0">
                <a:solidFill>
                  <a:schemeClr val="tx1"/>
                </a:solidFill>
              </a:rPr>
              <a:t>„</a:t>
            </a:r>
            <a:r>
              <a:rPr lang="bg-BG" sz="1600" b="1" dirty="0">
                <a:solidFill>
                  <a:schemeClr val="tx1"/>
                </a:solidFill>
              </a:rPr>
              <a:t>ПО</a:t>
            </a:r>
            <a:r>
              <a:rPr lang="bg-BG" sz="1600" dirty="0">
                <a:solidFill>
                  <a:schemeClr val="tx1"/>
                </a:solidFill>
              </a:rPr>
              <a:t>“ – означава, че лицето е поставено под запрещение, няма избирателни права и не може да гласува;</a:t>
            </a:r>
            <a:endParaRPr lang="en-GB" sz="1600" dirty="0">
              <a:solidFill>
                <a:schemeClr val="tx1"/>
              </a:solidFill>
            </a:endParaRPr>
          </a:p>
          <a:p>
            <a:pPr algn="just"/>
            <a:r>
              <a:rPr lang="bg-BG" sz="1600" dirty="0">
                <a:solidFill>
                  <a:schemeClr val="tx1"/>
                </a:solidFill>
              </a:rPr>
              <a:t>- „</a:t>
            </a:r>
            <a:r>
              <a:rPr lang="bg-BG" sz="1600" b="1" dirty="0">
                <a:solidFill>
                  <a:schemeClr val="tx1"/>
                </a:solidFill>
              </a:rPr>
              <a:t>МП</a:t>
            </a:r>
            <a:r>
              <a:rPr lang="bg-BG" sz="1600" dirty="0">
                <a:solidFill>
                  <a:schemeClr val="tx1"/>
                </a:solidFill>
              </a:rPr>
              <a:t>“ – означава, че лицето в момента изтърпява наказание „лишаване от свобода“, няма избирателни права и не може да гласува;</a:t>
            </a:r>
            <a:endParaRPr lang="en-GB" sz="1600" dirty="0">
              <a:solidFill>
                <a:schemeClr val="tx1"/>
              </a:solidFill>
            </a:endParaRPr>
          </a:p>
          <a:p>
            <a:pPr algn="just"/>
            <a:r>
              <a:rPr lang="bg-BG" sz="1600" dirty="0">
                <a:solidFill>
                  <a:schemeClr val="tx1"/>
                </a:solidFill>
              </a:rPr>
              <a:t>- „</a:t>
            </a:r>
            <a:r>
              <a:rPr lang="bg-BG" sz="1600" b="1" dirty="0">
                <a:solidFill>
                  <a:schemeClr val="tx1"/>
                </a:solidFill>
              </a:rPr>
              <a:t>НА</a:t>
            </a:r>
            <a:r>
              <a:rPr lang="bg-BG" sz="1600" dirty="0">
                <a:solidFill>
                  <a:schemeClr val="tx1"/>
                </a:solidFill>
              </a:rPr>
              <a:t>“ – означава, че избирателят е включен в списък по настоящ адрес и следва да гласува в секцията по настоящия си адрес;</a:t>
            </a:r>
            <a:endParaRPr lang="en-GB" sz="1600" dirty="0">
              <a:solidFill>
                <a:schemeClr val="tx1"/>
              </a:solidFill>
            </a:endParaRPr>
          </a:p>
          <a:p>
            <a:pPr algn="just"/>
            <a:r>
              <a:rPr lang="bg-BG" sz="1600" dirty="0">
                <a:solidFill>
                  <a:schemeClr val="tx1"/>
                </a:solidFill>
              </a:rPr>
              <a:t>- „</a:t>
            </a:r>
            <a:r>
              <a:rPr lang="bg-BG" sz="1600" b="1" dirty="0">
                <a:solidFill>
                  <a:schemeClr val="tx1"/>
                </a:solidFill>
              </a:rPr>
              <a:t>УГДМ</a:t>
            </a:r>
            <a:r>
              <a:rPr lang="bg-BG" sz="1600" dirty="0">
                <a:solidFill>
                  <a:schemeClr val="tx1"/>
                </a:solidFill>
              </a:rPr>
              <a:t>” – означава, че избирателят се е снабдил с удостоверение за гласуване на друго място. Такъв избирател може да гласува само ако представи УГДМ, което се прилага към избирателния списък, а избирателят се дописва в допълнителната страница на избирателния списък (под чертата) и причината за дописването се отбелязва в графа „Забележки“, където се вписва „УГДМ”;</a:t>
            </a:r>
            <a:endParaRPr lang="en-GB" sz="1600" dirty="0">
              <a:solidFill>
                <a:schemeClr val="tx1"/>
              </a:solidFill>
            </a:endParaRPr>
          </a:p>
          <a:p>
            <a:pPr algn="just"/>
            <a:r>
              <a:rPr lang="bg-BG" sz="1600" dirty="0" smtClean="0">
                <a:solidFill>
                  <a:schemeClr val="tx1"/>
                </a:solidFill>
              </a:rPr>
              <a:t>-</a:t>
            </a:r>
            <a:r>
              <a:rPr lang="bg-BG" sz="1600" dirty="0">
                <a:solidFill>
                  <a:schemeClr val="tx1"/>
                </a:solidFill>
              </a:rPr>
              <a:t> „</a:t>
            </a:r>
            <a:r>
              <a:rPr lang="bg-BG" sz="1600" b="1" dirty="0">
                <a:solidFill>
                  <a:schemeClr val="tx1"/>
                </a:solidFill>
              </a:rPr>
              <a:t>МВнР</a:t>
            </a:r>
            <a:r>
              <a:rPr lang="bg-BG" sz="1600" dirty="0">
                <a:solidFill>
                  <a:schemeClr val="tx1"/>
                </a:solidFill>
              </a:rPr>
              <a:t>“ – означава, че избирателят е вписан в списък за гласуване извън страната;</a:t>
            </a:r>
            <a:endParaRPr lang="en-GB" sz="1600" dirty="0">
              <a:solidFill>
                <a:schemeClr val="tx1"/>
              </a:solidFill>
            </a:endParaRPr>
          </a:p>
          <a:p>
            <a:endParaRPr lang="en-GB" dirty="0"/>
          </a:p>
        </p:txBody>
      </p:sp>
    </p:spTree>
    <p:extLst>
      <p:ext uri="{BB962C8B-B14F-4D97-AF65-F5344CB8AC3E}">
        <p14:creationId xmlns:p14="http://schemas.microsoft.com/office/powerpoint/2010/main" val="125790018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139337" y="125293"/>
            <a:ext cx="11353009" cy="6414051"/>
          </a:xfrm>
        </p:spPr>
        <p:txBody>
          <a:bodyPr>
            <a:normAutofit fontScale="25000" lnSpcReduction="20000"/>
          </a:bodyPr>
          <a:lstStyle/>
          <a:p>
            <a:pPr indent="0" algn="just">
              <a:spcAft>
                <a:spcPts val="0"/>
              </a:spcAft>
              <a:buNone/>
            </a:pPr>
            <a:r>
              <a:rPr lang="bg-BG" sz="8000" b="1" dirty="0">
                <a:solidFill>
                  <a:schemeClr val="tx1"/>
                </a:solidFill>
                <a:ea typeface="Microsoft Yi Baiti" panose="03000500000000000000" pitchFamily="66" charset="0"/>
              </a:rPr>
              <a:t>Избирател снабдил се Удостоверение </a:t>
            </a:r>
            <a:r>
              <a:rPr lang="bg-BG" sz="8000" b="1" dirty="0" smtClean="0">
                <a:solidFill>
                  <a:schemeClr val="tx1"/>
                </a:solidFill>
                <a:ea typeface="Microsoft Yi Baiti" panose="03000500000000000000" pitchFamily="66" charset="0"/>
              </a:rPr>
              <a:t>за гласуване на друго място /УГДМ/ по </a:t>
            </a:r>
            <a:r>
              <a:rPr lang="bg-BG" sz="8000" b="1" dirty="0">
                <a:solidFill>
                  <a:schemeClr val="tx1"/>
                </a:solidFill>
                <a:ea typeface="Microsoft Yi Baiti" panose="03000500000000000000" pitchFamily="66" charset="0"/>
              </a:rPr>
              <a:t>чл. 40 от ИК /Приложение № </a:t>
            </a:r>
            <a:r>
              <a:rPr lang="bg-BG" sz="8000" b="1" dirty="0" smtClean="0">
                <a:solidFill>
                  <a:schemeClr val="tx1"/>
                </a:solidFill>
                <a:ea typeface="Microsoft Yi Baiti" panose="03000500000000000000" pitchFamily="66" charset="0"/>
              </a:rPr>
              <a:t>25-НС</a:t>
            </a:r>
            <a:r>
              <a:rPr lang="bg-BG" sz="8000" b="1" dirty="0">
                <a:solidFill>
                  <a:schemeClr val="tx1"/>
                </a:solidFill>
                <a:ea typeface="Microsoft Yi Baiti" panose="03000500000000000000" pitchFamily="66" charset="0"/>
              </a:rPr>
              <a:t>/,  се допуска да гласува по следния ред:</a:t>
            </a:r>
            <a:endParaRPr lang="bg-BG" sz="8000" b="1" dirty="0">
              <a:solidFill>
                <a:schemeClr val="tx1"/>
              </a:solidFill>
              <a:ea typeface="Times New Roman" panose="02020603050405020304" pitchFamily="18" charset="0"/>
            </a:endParaRPr>
          </a:p>
          <a:p>
            <a:pPr indent="540385" algn="just"/>
            <a:r>
              <a:rPr lang="bg-BG" sz="8000" dirty="0">
                <a:solidFill>
                  <a:schemeClr val="tx1"/>
                </a:solidFill>
                <a:effectLst/>
                <a:ea typeface="Microsoft Yi Baiti" panose="03000500000000000000" pitchFamily="66" charset="0"/>
              </a:rPr>
              <a:t>членът на СИК заличава името на избирателя от списъка на заличените лица, като прекарва хоризонтална черта през името и другите данни на избирателя и отбелязва срещу тях „удостоверение по чл. 40 ИК“;</a:t>
            </a:r>
            <a:endParaRPr lang="bg-BG" sz="8000" dirty="0">
              <a:solidFill>
                <a:schemeClr val="tx1"/>
              </a:solidFill>
              <a:effectLst/>
              <a:ea typeface="Times New Roman" panose="02020603050405020304" pitchFamily="18" charset="0"/>
            </a:endParaRPr>
          </a:p>
          <a:p>
            <a:pPr indent="540385" algn="just"/>
            <a:r>
              <a:rPr lang="bg-BG" sz="8000" dirty="0">
                <a:solidFill>
                  <a:schemeClr val="tx1"/>
                </a:solidFill>
                <a:effectLst/>
                <a:ea typeface="Microsoft Yi Baiti" panose="03000500000000000000" pitchFamily="66" charset="0"/>
              </a:rPr>
              <a:t>- избирателят попълва декларация по образец </a:t>
            </a:r>
            <a:r>
              <a:rPr lang="bg-BG" sz="8000" dirty="0" smtClean="0">
                <a:solidFill>
                  <a:schemeClr val="tx1"/>
                </a:solidFill>
                <a:effectLst/>
                <a:ea typeface="Microsoft Yi Baiti" panose="03000500000000000000" pitchFamily="66" charset="0"/>
              </a:rPr>
              <a:t>–Приложение №22-НС, </a:t>
            </a:r>
            <a:r>
              <a:rPr lang="bg-BG" sz="8000" dirty="0">
                <a:solidFill>
                  <a:schemeClr val="tx1"/>
                </a:solidFill>
                <a:effectLst/>
                <a:ea typeface="Microsoft Yi Baiti" panose="03000500000000000000" pitchFamily="66" charset="0"/>
              </a:rPr>
              <a:t>че не е гласувал и няма да гласува на друго място;</a:t>
            </a:r>
            <a:endParaRPr lang="bg-BG" sz="8000" dirty="0">
              <a:solidFill>
                <a:schemeClr val="tx1"/>
              </a:solidFill>
              <a:effectLst/>
              <a:ea typeface="Times New Roman" panose="02020603050405020304" pitchFamily="18" charset="0"/>
            </a:endParaRPr>
          </a:p>
          <a:p>
            <a:pPr indent="540385" algn="just"/>
            <a:r>
              <a:rPr lang="bg-BG" sz="8000" dirty="0">
                <a:solidFill>
                  <a:schemeClr val="tx1"/>
                </a:solidFill>
                <a:effectLst/>
                <a:ea typeface="Microsoft Yi Baiti" panose="03000500000000000000" pitchFamily="66" charset="0"/>
              </a:rPr>
              <a:t>- членът на СИК вписва имената и другите му данни от документа за самоличност в допълнителната страница на избирателния списък (под чертата);</a:t>
            </a:r>
            <a:endParaRPr lang="bg-BG" sz="8000" dirty="0">
              <a:solidFill>
                <a:schemeClr val="tx1"/>
              </a:solidFill>
              <a:effectLst/>
              <a:ea typeface="Times New Roman" panose="02020603050405020304" pitchFamily="18" charset="0"/>
            </a:endParaRPr>
          </a:p>
          <a:p>
            <a:pPr indent="540385" algn="just"/>
            <a:r>
              <a:rPr lang="bg-BG" sz="8000" dirty="0">
                <a:solidFill>
                  <a:schemeClr val="tx1"/>
                </a:solidFill>
                <a:effectLst/>
                <a:ea typeface="Microsoft Yi Baiti" panose="03000500000000000000" pitchFamily="66" charset="0"/>
              </a:rPr>
              <a:t>- членът на СИК взема удостоверението и декларацията и след края на изборния ден ги прилага към избирателния списък;</a:t>
            </a:r>
            <a:endParaRPr lang="bg-BG" sz="8000" dirty="0">
              <a:solidFill>
                <a:schemeClr val="tx1"/>
              </a:solidFill>
              <a:effectLst/>
              <a:ea typeface="Times New Roman" panose="02020603050405020304" pitchFamily="18" charset="0"/>
            </a:endParaRPr>
          </a:p>
          <a:p>
            <a:pPr indent="540385" algn="just"/>
            <a:r>
              <a:rPr lang="bg-BG" sz="8000" dirty="0">
                <a:solidFill>
                  <a:schemeClr val="tx1"/>
                </a:solidFill>
                <a:effectLst/>
                <a:ea typeface="Microsoft Yi Baiti" panose="03000500000000000000" pitchFamily="66" charset="0"/>
              </a:rPr>
              <a:t>- в графа „Забележки“ на избирателния списък членът на СИК отбелязва основанието за вписване – „удостоверение по чл. 40 ИК“;</a:t>
            </a:r>
            <a:endParaRPr lang="bg-BG" sz="8000" dirty="0">
              <a:solidFill>
                <a:schemeClr val="tx1"/>
              </a:solidFill>
              <a:effectLst/>
              <a:ea typeface="Times New Roman" panose="02020603050405020304" pitchFamily="18" charset="0"/>
            </a:endParaRPr>
          </a:p>
          <a:p>
            <a:pPr indent="540385" algn="just"/>
            <a:r>
              <a:rPr lang="bg-BG" sz="8000" dirty="0">
                <a:solidFill>
                  <a:schemeClr val="tx1"/>
                </a:solidFill>
                <a:effectLst/>
                <a:ea typeface="Microsoft Yi Baiti" panose="03000500000000000000" pitchFamily="66" charset="0"/>
              </a:rPr>
              <a:t>- след гласуване, избирателят се подписва в избирателния списък (под чертата).</a:t>
            </a:r>
            <a:endParaRPr lang="bg-BG" sz="8000" dirty="0">
              <a:solidFill>
                <a:schemeClr val="tx1"/>
              </a:solidFill>
              <a:effectLst/>
              <a:ea typeface="Times New Roman" panose="02020603050405020304" pitchFamily="18" charset="0"/>
            </a:endParaRPr>
          </a:p>
          <a:p>
            <a:pPr indent="449580" algn="just">
              <a:spcAft>
                <a:spcPts val="0"/>
              </a:spcAft>
            </a:pPr>
            <a:r>
              <a:rPr lang="bg-BG" sz="8000" b="1" dirty="0">
                <a:solidFill>
                  <a:schemeClr val="tx1"/>
                </a:solidFill>
                <a:ea typeface="Microsoft Yi Baiti" panose="03000500000000000000" pitchFamily="66" charset="0"/>
              </a:rPr>
              <a:t>ДОПЪЛНИТЕЛНАТА СТРАНИЦА НА ИЗБИРАТЕЛНИЯ СПИСЪК (ПОД ЧЕРТАТА)  Е СТРАНИЦАТА, КОЯТО ЗАПОЧВА СЛЕД КРАЯ НА ИЗБИРАТЕЛНИЯ СПИСЪК /</a:t>
            </a:r>
            <a:r>
              <a:rPr lang="bg-BG" sz="8000" b="1" cap="all" dirty="0">
                <a:solidFill>
                  <a:schemeClr val="tx1"/>
                </a:solidFill>
                <a:ea typeface="Microsoft Yi Baiti" panose="03000500000000000000" pitchFamily="66" charset="0"/>
              </a:rPr>
              <a:t>с подписите на Кмета и Секретаря на общината/района</a:t>
            </a:r>
            <a:r>
              <a:rPr lang="bg-BG" sz="8000" b="1" cap="all" dirty="0" smtClean="0">
                <a:solidFill>
                  <a:schemeClr val="tx1"/>
                </a:solidFill>
                <a:ea typeface="Microsoft Yi Baiti" panose="03000500000000000000" pitchFamily="66" charset="0"/>
              </a:rPr>
              <a:t>/ /на същата страница/</a:t>
            </a:r>
            <a:r>
              <a:rPr lang="bg-BG" sz="8000" dirty="0" smtClean="0">
                <a:solidFill>
                  <a:schemeClr val="tx1"/>
                </a:solidFill>
                <a:ea typeface="Microsoft Yi Baiti" panose="03000500000000000000" pitchFamily="66" charset="0"/>
              </a:rPr>
              <a:t>;</a:t>
            </a:r>
            <a:endParaRPr lang="bg-BG" sz="8000" b="1" dirty="0">
              <a:solidFill>
                <a:schemeClr val="tx1"/>
              </a:solidFill>
              <a:ea typeface="Microsoft Yi Baiti" panose="03000500000000000000" pitchFamily="66" charset="0"/>
            </a:endParaRPr>
          </a:p>
          <a:p>
            <a:pPr indent="449580" algn="just">
              <a:spcAft>
                <a:spcPts val="0"/>
              </a:spcAft>
            </a:pPr>
            <a:r>
              <a:rPr lang="bg-BG" sz="8000" b="1" dirty="0">
                <a:solidFill>
                  <a:schemeClr val="tx1"/>
                </a:solidFill>
                <a:ea typeface="Microsoft Yi Baiti" panose="03000500000000000000" pitchFamily="66" charset="0"/>
              </a:rPr>
              <a:t>НЕ ЗАБРАВЯЙТЕ ДА ПРЕБРОИТЕ ИЗБИРАТЕЛИТЕ, ВПИСАНИ ПОД ЧЕРТАТА НА ИЗБИРАТЕЛНИЯ СПИСЪК, ПРИ ПРЕБРОЯВАНЕ И ОТРАЗЯВАНЕ НА РЕЗУЛТАТИТЕ В ПРОТОКОЛА НА СИК!!!</a:t>
            </a:r>
            <a:endParaRPr lang="bg-BG" sz="8000" b="1" dirty="0">
              <a:solidFill>
                <a:schemeClr val="tx1"/>
              </a:solidFill>
              <a:ea typeface="Times New Roman" panose="02020603050405020304" pitchFamily="18" charset="0"/>
            </a:endParaRPr>
          </a:p>
          <a:p>
            <a:endParaRPr lang="bg-BG" dirty="0"/>
          </a:p>
        </p:txBody>
      </p:sp>
    </p:spTree>
    <p:extLst>
      <p:ext uri="{BB962C8B-B14F-4D97-AF65-F5344CB8AC3E}">
        <p14:creationId xmlns:p14="http://schemas.microsoft.com/office/powerpoint/2010/main" val="34112360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1257" y="400593"/>
            <a:ext cx="10910850" cy="4135991"/>
          </a:xfrm>
        </p:spPr>
        <p:txBody>
          <a:bodyPr>
            <a:noAutofit/>
          </a:bodyPr>
          <a:lstStyle/>
          <a:p>
            <a:pPr algn="just"/>
            <a:r>
              <a:rPr lang="bg-BG" sz="2800" dirty="0">
                <a:solidFill>
                  <a:schemeClr val="tx1"/>
                </a:solidFill>
              </a:rPr>
              <a:t>Ако срещу името на лицето е вписано „УГДМ” или „МВнР“ той се допуска да гласува като попълни декларация по образец – Приложение № 22-НС, без да е необходимо да представя удостоверение от общината. Заличаването на името на избирателя от списъка на заличените лица и вписване на данните му в допълнителната страница на избирателния списък (под чертата) се извършва по предходния ред. В графа „Забележки“ на избирателния списък членът на СИК отбелязва основанието за вписване, където се вписва – „УГДМ“, съответно „МВнР“. Тези лица предават на СИК оригинала на удостоверението за гласуване на друго място (УГДМ) – Приложение № 25-НС, което се прилага към избирателния списък. След гласуване, избирателят се подписва в избирателния списък (под чертата).</a:t>
            </a:r>
            <a:endParaRPr lang="en-GB" sz="2800" dirty="0">
              <a:solidFill>
                <a:schemeClr val="tx1"/>
              </a:solidFill>
            </a:endParaRPr>
          </a:p>
          <a:p>
            <a:pPr algn="just"/>
            <a:endParaRPr lang="en-GB" sz="2800" dirty="0"/>
          </a:p>
        </p:txBody>
      </p:sp>
    </p:spTree>
    <p:extLst>
      <p:ext uri="{BB962C8B-B14F-4D97-AF65-F5344CB8AC3E}">
        <p14:creationId xmlns:p14="http://schemas.microsoft.com/office/powerpoint/2010/main" val="422613014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562062" y="486519"/>
            <a:ext cx="11258026" cy="1188720"/>
          </a:xfrm>
        </p:spPr>
        <p:txBody>
          <a:bodyPr>
            <a:normAutofit/>
          </a:bodyPr>
          <a:lstStyle/>
          <a:p>
            <a:pPr algn="ctr"/>
            <a:r>
              <a:rPr lang="bg-BG" sz="2400" b="1" dirty="0">
                <a:solidFill>
                  <a:prstClr val="black"/>
                </a:solidFill>
                <a:latin typeface="+mn-lt"/>
              </a:rPr>
              <a:t>ЛИЦА, КОИТО НЕ СА ВКЛЮЧЕНИ В ИЗБИРАТЕЛНИТЕ СПИСЪЦИ, НО СЕ ДОПУСКАТ  ДО ГЛАСУВАНЕ</a:t>
            </a:r>
            <a:endParaRPr lang="bg-BG" sz="2400" b="1" dirty="0">
              <a:latin typeface="+mn-lt"/>
            </a:endParaRPr>
          </a:p>
        </p:txBody>
      </p:sp>
      <p:sp>
        <p:nvSpPr>
          <p:cNvPr id="3" name="Контейнер за съдържание 2"/>
          <p:cNvSpPr>
            <a:spLocks noGrp="1"/>
          </p:cNvSpPr>
          <p:nvPr>
            <p:ph idx="1"/>
          </p:nvPr>
        </p:nvSpPr>
        <p:spPr>
          <a:xfrm>
            <a:off x="394283" y="2114026"/>
            <a:ext cx="11350305" cy="4624879"/>
          </a:xfrm>
        </p:spPr>
        <p:txBody>
          <a:bodyPr>
            <a:normAutofit fontScale="92500" lnSpcReduction="20000"/>
          </a:bodyPr>
          <a:lstStyle/>
          <a:p>
            <a:pPr marL="514350" indent="-285750" algn="just"/>
            <a:r>
              <a:rPr lang="bg-BG" sz="1700" dirty="0">
                <a:solidFill>
                  <a:schemeClr val="tx1"/>
                </a:solidFill>
                <a:ea typeface="Times New Roman" panose="02020603050405020304" pitchFamily="18" charset="0"/>
              </a:rPr>
              <a:t>членовете на </a:t>
            </a:r>
            <a:r>
              <a:rPr lang="bg-BG" sz="1700" dirty="0" smtClean="0">
                <a:solidFill>
                  <a:schemeClr val="tx1"/>
                </a:solidFill>
                <a:ea typeface="Times New Roman" panose="02020603050405020304" pitchFamily="18" charset="0"/>
              </a:rPr>
              <a:t>СИК, охраната </a:t>
            </a:r>
            <a:r>
              <a:rPr lang="bg-BG" sz="1700" dirty="0">
                <a:solidFill>
                  <a:schemeClr val="tx1"/>
                </a:solidFill>
                <a:ea typeface="Times New Roman" panose="02020603050405020304" pitchFamily="18" charset="0"/>
              </a:rPr>
              <a:t>на съответната секция </a:t>
            </a:r>
            <a:r>
              <a:rPr lang="bg-BG" sz="1700" dirty="0" smtClean="0">
                <a:solidFill>
                  <a:schemeClr val="tx1"/>
                </a:solidFill>
                <a:ea typeface="Times New Roman" panose="02020603050405020304" pitchFamily="18" charset="0"/>
              </a:rPr>
              <a:t>и лицата по поддръжка на техническите устройства за машинно гласуване, които обслужват секция, различна от тази по постоянния им адрес след </a:t>
            </a:r>
            <a:r>
              <a:rPr lang="bg-BG" sz="1700" dirty="0">
                <a:solidFill>
                  <a:schemeClr val="tx1"/>
                </a:solidFill>
                <a:ea typeface="Times New Roman" panose="02020603050405020304" pitchFamily="18" charset="0"/>
              </a:rPr>
              <a:t>като представят декларация по образец </a:t>
            </a:r>
            <a:r>
              <a:rPr lang="bg-BG" sz="1700" dirty="0" smtClean="0">
                <a:solidFill>
                  <a:schemeClr val="tx1"/>
                </a:solidFill>
                <a:ea typeface="Times New Roman" panose="02020603050405020304" pitchFamily="18" charset="0"/>
              </a:rPr>
              <a:t>/</a:t>
            </a:r>
            <a:r>
              <a:rPr lang="bg-BG" sz="1700" dirty="0">
                <a:solidFill>
                  <a:schemeClr val="tx1"/>
                </a:solidFill>
                <a:ea typeface="Times New Roman" panose="02020603050405020304" pitchFamily="18" charset="0"/>
              </a:rPr>
              <a:t> Приложение </a:t>
            </a:r>
            <a:r>
              <a:rPr lang="bg-BG" sz="1700" dirty="0" smtClean="0">
                <a:solidFill>
                  <a:schemeClr val="tx1"/>
                </a:solidFill>
                <a:ea typeface="Times New Roman" panose="02020603050405020304" pitchFamily="18" charset="0"/>
              </a:rPr>
              <a:t>№22-НС </a:t>
            </a:r>
            <a:r>
              <a:rPr lang="bg-BG" sz="1700" dirty="0">
                <a:solidFill>
                  <a:schemeClr val="tx1"/>
                </a:solidFill>
                <a:ea typeface="Times New Roman" panose="02020603050405020304" pitchFamily="18" charset="0"/>
              </a:rPr>
              <a:t>/</a:t>
            </a:r>
            <a:r>
              <a:rPr lang="bg-BG" sz="1700" dirty="0" smtClean="0">
                <a:solidFill>
                  <a:schemeClr val="tx1"/>
                </a:solidFill>
                <a:ea typeface="Times New Roman" panose="02020603050405020304" pitchFamily="18" charset="0"/>
              </a:rPr>
              <a:t>, </a:t>
            </a:r>
            <a:r>
              <a:rPr lang="bg-BG" sz="1700" dirty="0">
                <a:solidFill>
                  <a:schemeClr val="tx1"/>
                </a:solidFill>
                <a:ea typeface="Times New Roman" panose="02020603050405020304" pitchFamily="18" charset="0"/>
              </a:rPr>
              <a:t>че не са гласували и няма да гласуват на друго място</a:t>
            </a:r>
            <a:r>
              <a:rPr lang="bg-BG" sz="1700" dirty="0" smtClean="0">
                <a:solidFill>
                  <a:schemeClr val="tx1"/>
                </a:solidFill>
                <a:ea typeface="Times New Roman" panose="02020603050405020304" pitchFamily="18" charset="0"/>
              </a:rPr>
              <a:t>;</a:t>
            </a:r>
          </a:p>
          <a:p>
            <a:pPr marL="514350" indent="-285750" algn="just"/>
            <a:r>
              <a:rPr lang="ru-RU" sz="1700" dirty="0">
                <a:solidFill>
                  <a:schemeClr val="tx1"/>
                </a:solidFill>
                <a:ea typeface="Times New Roman" panose="02020603050405020304" pitchFamily="18" charset="0"/>
              </a:rPr>
              <a:t>и</a:t>
            </a:r>
            <a:r>
              <a:rPr lang="ru-RU" sz="1700" dirty="0" smtClean="0">
                <a:solidFill>
                  <a:schemeClr val="tx1"/>
                </a:solidFill>
                <a:ea typeface="Times New Roman" panose="02020603050405020304" pitchFamily="18" charset="0"/>
              </a:rPr>
              <a:t>збиратели </a:t>
            </a:r>
            <a:r>
              <a:rPr lang="ru-RU" sz="1700" dirty="0">
                <a:solidFill>
                  <a:schemeClr val="tx1"/>
                </a:solidFill>
                <a:ea typeface="Times New Roman" panose="02020603050405020304" pitchFamily="18" charset="0"/>
              </a:rPr>
              <a:t>с увредено зрение или затруднения в придвижването, които гласуват в избрана от тях секция или в секция, предназначена за тях на първия етаж (партер) в изборния район по постоянния им адрес, гласуват, след представяне на декларация по образец – Приложение № 22-НС, че не са гласували и няма да гласуват на друго място. В графа „Забележки“ на избирателния списък членът на СИК отбелязва основанието за вписване – „чл. 235 ИК</a:t>
            </a:r>
            <a:r>
              <a:rPr lang="ru-RU" sz="1700" dirty="0" smtClean="0">
                <a:solidFill>
                  <a:schemeClr val="tx1"/>
                </a:solidFill>
                <a:ea typeface="Times New Roman" panose="02020603050405020304" pitchFamily="18" charset="0"/>
              </a:rPr>
              <a:t>“.</a:t>
            </a:r>
          </a:p>
          <a:p>
            <a:pPr marL="514350" indent="-285750" algn="just"/>
            <a:r>
              <a:rPr lang="bg-BG" sz="1700" dirty="0" smtClean="0">
                <a:solidFill>
                  <a:schemeClr val="tx1"/>
                </a:solidFill>
                <a:ea typeface="Times New Roman" panose="02020603050405020304" pitchFamily="18" charset="0"/>
              </a:rPr>
              <a:t>избиратели</a:t>
            </a:r>
            <a:r>
              <a:rPr lang="bg-BG" sz="1700" dirty="0">
                <a:solidFill>
                  <a:schemeClr val="tx1"/>
                </a:solidFill>
                <a:ea typeface="Times New Roman" panose="02020603050405020304" pitchFamily="18" charset="0"/>
              </a:rPr>
              <a:t>, заличени от избирателния списък, тъй като са вписани в избирателни списъци в лечебни заведения, домове за стари хора и други специализирани институции, които в изборния ден се намират извън тях, се дописват по постоянния им адрес, след представяне на удостоверение – /Приложение № 14-НС/, издадено от ръководителя на лечебното заведение/дома, и декларация по образец / Приложение Приложение №22-НС /, че не са гласували и няма да гласуват на друго място </a:t>
            </a:r>
            <a:r>
              <a:rPr lang="bg-BG" sz="1700" i="1" dirty="0">
                <a:solidFill>
                  <a:schemeClr val="tx1"/>
                </a:solidFill>
                <a:ea typeface="Times New Roman" panose="02020603050405020304" pitchFamily="18" charset="0"/>
              </a:rPr>
              <a:t>(Тези избиратели не са вписани в Списъка на заличените лица, но са зачертани в избирателния </a:t>
            </a:r>
            <a:r>
              <a:rPr lang="bg-BG" sz="1700" i="1" dirty="0" smtClean="0">
                <a:solidFill>
                  <a:schemeClr val="tx1"/>
                </a:solidFill>
                <a:ea typeface="Times New Roman" panose="02020603050405020304" pitchFamily="18" charset="0"/>
              </a:rPr>
              <a:t>списък)</a:t>
            </a:r>
            <a:endParaRPr lang="bg-BG" sz="1700" dirty="0" smtClean="0">
              <a:solidFill>
                <a:schemeClr val="tx1"/>
              </a:solidFill>
              <a:ea typeface="Times New Roman" panose="02020603050405020304" pitchFamily="18" charset="0"/>
            </a:endParaRPr>
          </a:p>
          <a:p>
            <a:pPr marL="514350" indent="-285750" algn="just"/>
            <a:r>
              <a:rPr lang="bg-BG" sz="1700" dirty="0" smtClean="0">
                <a:solidFill>
                  <a:schemeClr val="tx1"/>
                </a:solidFill>
                <a:ea typeface="Times New Roman" panose="02020603050405020304" pitchFamily="18" charset="0"/>
              </a:rPr>
              <a:t>избиратели</a:t>
            </a:r>
            <a:r>
              <a:rPr lang="bg-BG" sz="1700" dirty="0">
                <a:solidFill>
                  <a:schemeClr val="tx1"/>
                </a:solidFill>
                <a:ea typeface="Times New Roman" panose="02020603050405020304" pitchFamily="18" charset="0"/>
              </a:rPr>
              <a:t>, вписани в избирателни списъци в местата за изтърпяване на наказание лишаване от свобода и за задържане, които в изборния ден се намират извън тях – удостоверение /Приложение № 14-НС/, издадено от директора на институцията и декларация по образец / Приложение №22-НС /, че не са гласували и няма да гласуват на друго място</a:t>
            </a:r>
            <a:r>
              <a:rPr lang="bg-BG" sz="1700" i="1" dirty="0">
                <a:solidFill>
                  <a:schemeClr val="tx1"/>
                </a:solidFill>
                <a:ea typeface="Times New Roman" panose="02020603050405020304" pitchFamily="18" charset="0"/>
              </a:rPr>
              <a:t>(Тези избиратели не са вписани в Списъка на заличените лица, но са зачертани в избирателния списък)</a:t>
            </a:r>
            <a:endParaRPr lang="bg-BG" sz="1700" dirty="0">
              <a:solidFill>
                <a:schemeClr val="tx1"/>
              </a:solidFill>
              <a:ea typeface="Times New Roman" panose="02020603050405020304" pitchFamily="18" charset="0"/>
            </a:endParaRPr>
          </a:p>
          <a:p>
            <a:pPr indent="0" algn="just">
              <a:spcAft>
                <a:spcPts val="0"/>
              </a:spcAft>
              <a:buNone/>
            </a:pPr>
            <a:endParaRPr lang="bg-BG" dirty="0">
              <a:solidFill>
                <a:schemeClr val="tx1"/>
              </a:solidFill>
            </a:endParaRPr>
          </a:p>
        </p:txBody>
      </p:sp>
    </p:spTree>
    <p:extLst>
      <p:ext uri="{BB962C8B-B14F-4D97-AF65-F5344CB8AC3E}">
        <p14:creationId xmlns:p14="http://schemas.microsoft.com/office/powerpoint/2010/main" val="6377695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F790247F-0341-4E66-898F-CCFB782F60ED}"/>
              </a:ext>
            </a:extLst>
          </p:cNvPr>
          <p:cNvSpPr>
            <a:spLocks noGrp="1"/>
          </p:cNvSpPr>
          <p:nvPr>
            <p:ph type="title"/>
          </p:nvPr>
        </p:nvSpPr>
        <p:spPr>
          <a:xfrm>
            <a:off x="862149" y="394960"/>
            <a:ext cx="10698041" cy="1188720"/>
          </a:xfrm>
        </p:spPr>
        <p:txBody>
          <a:bodyPr/>
          <a:lstStyle/>
          <a:p>
            <a:r>
              <a:rPr kumimoji="0" lang="bg-BG" sz="3600" b="1" i="0" u="none" strike="noStrike" kern="1200" cap="none" spc="0" normalizeH="0" baseline="0" noProof="0" dirty="0">
                <a:ln>
                  <a:noFill/>
                </a:ln>
                <a:solidFill>
                  <a:prstClr val="black"/>
                </a:solidFill>
                <a:effectLst/>
                <a:uLnTx/>
                <a:uFillTx/>
                <a:latin typeface="Calibri" panose="020F0502020204030204"/>
                <a:ea typeface="+mj-ea"/>
                <a:cs typeface="+mj-cs"/>
              </a:rPr>
              <a:t>ОБЩИ ПОЛОЖЕНИЯ</a:t>
            </a:r>
            <a:endParaRPr lang="bg-BG" dirty="0"/>
          </a:p>
        </p:txBody>
      </p:sp>
      <p:sp>
        <p:nvSpPr>
          <p:cNvPr id="3" name="Контейнер за съдържание 2">
            <a:extLst>
              <a:ext uri="{FF2B5EF4-FFF2-40B4-BE49-F238E27FC236}">
                <a16:creationId xmlns:a16="http://schemas.microsoft.com/office/drawing/2014/main" id="{89C7B2DC-7E2C-4DAC-8710-41D74142DA2D}"/>
              </a:ext>
            </a:extLst>
          </p:cNvPr>
          <p:cNvSpPr>
            <a:spLocks noGrp="1"/>
          </p:cNvSpPr>
          <p:nvPr>
            <p:ph idx="1"/>
          </p:nvPr>
        </p:nvSpPr>
        <p:spPr>
          <a:xfrm>
            <a:off x="939567" y="2699004"/>
            <a:ext cx="10620623" cy="3101983"/>
          </a:xfrm>
        </p:spPr>
        <p:txBody>
          <a:bodyPr>
            <a:normAutofit fontScale="92500"/>
          </a:bodyPr>
          <a:lstStyle/>
          <a:p>
            <a:pPr marL="571500" marR="0" lvl="0" indent="-342900" algn="just" defTabSz="914400" rtl="0" eaLnBrk="1" fontAlgn="ctr" latinLnBrk="0" hangingPunct="1">
              <a:lnSpc>
                <a:spcPct val="90000"/>
              </a:lnSpc>
              <a:spcBef>
                <a:spcPts val="1000"/>
              </a:spcBef>
              <a:spcAft>
                <a:spcPts val="0"/>
              </a:spcAft>
              <a:buClrTx/>
              <a:buSzTx/>
              <a:buFont typeface="Arial" panose="020B0604020202020204" pitchFamily="34" charset="0"/>
              <a:buChar char="•"/>
              <a:tabLst/>
              <a:defRPr/>
            </a:pPr>
            <a:r>
              <a:rPr kumimoji="0" lang="bg-BG" sz="2400" b="0" i="0" u="none" strike="noStrike" kern="1200" cap="none" spc="0" normalizeH="0" baseline="0" noProof="0" dirty="0">
                <a:ln>
                  <a:noFill/>
                </a:ln>
                <a:solidFill>
                  <a:schemeClr val="tx1"/>
                </a:solidFill>
                <a:effectLst/>
                <a:uLnTx/>
                <a:uFillTx/>
                <a:latin typeface="Arial" panose="020B0604020202020204" pitchFamily="34" charset="0"/>
                <a:ea typeface="Times New Roman" panose="02020603050405020304" pitchFamily="18" charset="0"/>
                <a:cs typeface="Arial" panose="020B0604020202020204" pitchFamily="34" charset="0"/>
              </a:rPr>
              <a:t>Изплащането на възнаграждения на членовете на СИК, регистрирани като безработни и/или с право на социално подпомагане, не ги лишава от получаване на обезщетение или помощи, както и не се изисква изменение на декларираните вече от тях обстоятелства.</a:t>
            </a:r>
          </a:p>
          <a:p>
            <a:pPr marL="571500" marR="0" lvl="0" indent="-342900" algn="just" defTabSz="914400" rtl="0" eaLnBrk="1" fontAlgn="ctr" latinLnBrk="0" hangingPunct="1">
              <a:lnSpc>
                <a:spcPct val="90000"/>
              </a:lnSpc>
              <a:spcBef>
                <a:spcPts val="1000"/>
              </a:spcBef>
              <a:spcAft>
                <a:spcPts val="0"/>
              </a:spcAft>
              <a:buClrTx/>
              <a:buSzTx/>
              <a:buFont typeface="Arial" panose="020B0604020202020204" pitchFamily="34" charset="0"/>
              <a:buChar char="•"/>
              <a:tabLst/>
              <a:defRPr/>
            </a:pPr>
            <a:r>
              <a:rPr kumimoji="0" lang="bg-BG" sz="2400" b="1" i="0" u="none" strike="noStrike" kern="1200" cap="none" spc="0" normalizeH="0" baseline="0" noProof="0" dirty="0">
                <a:ln>
                  <a:noFill/>
                </a:ln>
                <a:solidFill>
                  <a:schemeClr val="tx1"/>
                </a:solidFill>
                <a:effectLst/>
                <a:uLnTx/>
                <a:uFillTx/>
                <a:latin typeface="Arial" panose="020B0604020202020204" pitchFamily="34" charset="0"/>
                <a:ea typeface="Times New Roman" panose="02020603050405020304" pitchFamily="18" charset="0"/>
                <a:cs typeface="Arial" panose="020B0604020202020204" pitchFamily="34" charset="0"/>
              </a:rPr>
              <a:t>Членовете на СИК при изпълнение на своите функции са длъжностни лица по смисъла на Наказателния кодекс</a:t>
            </a:r>
            <a:r>
              <a:rPr kumimoji="0" lang="bg-BG" sz="2400" b="0" i="0" u="none" strike="noStrike" kern="1200" cap="none" spc="0" normalizeH="0" baseline="0" noProof="0" dirty="0">
                <a:ln>
                  <a:noFill/>
                </a:ln>
                <a:solidFill>
                  <a:schemeClr val="tx1"/>
                </a:solidFill>
                <a:effectLst/>
                <a:uLnTx/>
                <a:uFillTx/>
                <a:latin typeface="Arial" panose="020B0604020202020204" pitchFamily="34" charset="0"/>
                <a:ea typeface="Times New Roman" panose="02020603050405020304" pitchFamily="18" charset="0"/>
                <a:cs typeface="Arial" panose="020B0604020202020204" pitchFamily="34" charset="0"/>
              </a:rPr>
              <a:t>.</a:t>
            </a:r>
          </a:p>
          <a:p>
            <a:pPr marL="571500" marR="0" lvl="0" indent="-342900" algn="just" defTabSz="914400" rtl="0" eaLnBrk="1" fontAlgn="ctr" latinLnBrk="0" hangingPunct="1">
              <a:lnSpc>
                <a:spcPct val="90000"/>
              </a:lnSpc>
              <a:spcBef>
                <a:spcPts val="1000"/>
              </a:spcBef>
              <a:spcAft>
                <a:spcPts val="0"/>
              </a:spcAft>
              <a:buClrTx/>
              <a:buSzTx/>
              <a:buFont typeface="Arial" panose="020B0604020202020204" pitchFamily="34" charset="0"/>
              <a:buChar char="•"/>
              <a:tabLst/>
              <a:defRPr/>
            </a:pPr>
            <a:r>
              <a:rPr lang="bg-BG" sz="2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Членовете на СИК не могат да носят отличителни знаци на </a:t>
            </a:r>
            <a:r>
              <a:rPr lang="bg-BG" sz="2400" b="1"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партия</a:t>
            </a:r>
            <a:r>
              <a:rPr lang="bg-BG" sz="2400" b="1"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bg-BG" sz="24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или</a:t>
            </a:r>
            <a:r>
              <a:rPr lang="bg-BG" sz="2400" b="1"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коалиция, </a:t>
            </a:r>
            <a:r>
              <a:rPr lang="bg-BG" sz="2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а също и да участват в предизборна агитация.</a:t>
            </a:r>
          </a:p>
          <a:p>
            <a:pPr marL="571500" marR="0" lvl="0" indent="-342900" algn="just" defTabSz="914400" rtl="0" eaLnBrk="1" fontAlgn="ctr" latinLnBrk="0" hangingPunct="1">
              <a:lnSpc>
                <a:spcPct val="90000"/>
              </a:lnSpc>
              <a:spcBef>
                <a:spcPts val="1000"/>
              </a:spcBef>
              <a:spcAft>
                <a:spcPts val="0"/>
              </a:spcAft>
              <a:buClrTx/>
              <a:buSzTx/>
              <a:buFont typeface="Arial" panose="020B0604020202020204" pitchFamily="34" charset="0"/>
              <a:buChar char="•"/>
              <a:tabLst/>
              <a:defRPr/>
            </a:pPr>
            <a:endParaRPr kumimoji="0" lang="bg-BG" sz="24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endParaRPr>
          </a:p>
          <a:p>
            <a:pPr marR="0" lvl="0" indent="0" algn="just" defTabSz="914400" rtl="0" eaLnBrk="1" fontAlgn="ctr" latinLnBrk="0" hangingPunct="1">
              <a:lnSpc>
                <a:spcPct val="90000"/>
              </a:lnSpc>
              <a:spcBef>
                <a:spcPts val="1000"/>
              </a:spcBef>
              <a:spcAft>
                <a:spcPts val="0"/>
              </a:spcAft>
              <a:buClrTx/>
              <a:buSzTx/>
              <a:buNone/>
              <a:tabLst/>
              <a:defRPr/>
            </a:pPr>
            <a:endParaRPr kumimoji="0" lang="bg-BG" sz="24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endParaRPr>
          </a:p>
          <a:p>
            <a:endParaRPr lang="bg-BG"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50109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97565" y="381138"/>
            <a:ext cx="10956235" cy="6297958"/>
          </a:xfrm>
        </p:spPr>
        <p:txBody>
          <a:bodyPr>
            <a:normAutofit/>
          </a:bodyPr>
          <a:lstStyle/>
          <a:p>
            <a:pPr lvl="0" algn="just"/>
            <a:r>
              <a:rPr lang="bg-BG" sz="15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избиратели</a:t>
            </a:r>
            <a:r>
              <a:rPr lang="bg-BG" sz="1500" dirty="0">
                <a:solidFill>
                  <a:schemeClr val="tx1"/>
                </a:solidFill>
                <a:latin typeface="Arial" panose="020B0604020202020204" pitchFamily="34" charset="0"/>
                <a:ea typeface="Times New Roman" panose="02020603050405020304" pitchFamily="18" charset="0"/>
                <a:cs typeface="Arial" panose="020B0604020202020204" pitchFamily="34" charset="0"/>
              </a:rPr>
              <a:t>, вписани в избирателни списъци на плавателни съдове под българско знаме, които в изборния ден се намират извън тях – удостоверение /Приложение </a:t>
            </a:r>
            <a:r>
              <a:rPr lang="bg-BG" sz="15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14-НС</a:t>
            </a:r>
            <a:r>
              <a:rPr lang="bg-BG" sz="1500" dirty="0">
                <a:solidFill>
                  <a:schemeClr val="tx1"/>
                </a:solidFill>
                <a:latin typeface="Arial" panose="020B0604020202020204" pitchFamily="34" charset="0"/>
                <a:ea typeface="Times New Roman" panose="02020603050405020304" pitchFamily="18" charset="0"/>
                <a:cs typeface="Arial" panose="020B0604020202020204" pitchFamily="34" charset="0"/>
              </a:rPr>
              <a:t>/, издадено от капитана на плавателния съд и декларация по образец / Приложение </a:t>
            </a:r>
            <a:r>
              <a:rPr lang="bg-BG" sz="15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22-НС </a:t>
            </a:r>
            <a:r>
              <a:rPr lang="bg-BG" sz="1500" dirty="0">
                <a:solidFill>
                  <a:schemeClr val="tx1"/>
                </a:solidFill>
                <a:latin typeface="Arial" panose="020B0604020202020204" pitchFamily="34" charset="0"/>
                <a:ea typeface="Times New Roman" panose="02020603050405020304" pitchFamily="18" charset="0"/>
                <a:cs typeface="Arial" panose="020B0604020202020204" pitchFamily="34" charset="0"/>
              </a:rPr>
              <a:t>/, че не са гласували, и няма да гласуват на друго </a:t>
            </a:r>
            <a:r>
              <a:rPr lang="bg-BG" sz="15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място </a:t>
            </a:r>
            <a:r>
              <a:rPr lang="bg-BG" sz="1500" i="1" dirty="0">
                <a:solidFill>
                  <a:schemeClr val="tx1"/>
                </a:solidFill>
                <a:latin typeface="Arial" panose="020B0604020202020204" pitchFamily="34" charset="0"/>
                <a:ea typeface="Times New Roman" panose="02020603050405020304" pitchFamily="18" charset="0"/>
                <a:cs typeface="Arial" panose="020B0604020202020204" pitchFamily="34" charset="0"/>
              </a:rPr>
              <a:t>(Тези избиратели не са вписани в Списъка на заличените лица, но са зачертани в избирателния списък)</a:t>
            </a:r>
            <a:endParaRPr lang="bg-BG" sz="1500"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just"/>
            <a:r>
              <a:rPr lang="bg-BG" sz="1500" dirty="0">
                <a:solidFill>
                  <a:schemeClr val="tx1"/>
                </a:solidFill>
                <a:latin typeface="Arial" panose="020B0604020202020204" pitchFamily="34" charset="0"/>
                <a:ea typeface="Times New Roman" panose="02020603050405020304" pitchFamily="18" charset="0"/>
                <a:cs typeface="Arial" panose="020B0604020202020204" pitchFamily="34" charset="0"/>
              </a:rPr>
              <a:t>постъпилите в лечебни заведения, домове за стари хора и други специализирани институции за предоставяне на социални услуги лица, след съставяне на избирателния списък от ръководителите им - след представяне на декларация по образец / Приложение 22-НС/, че не са гласували и няма да гласуват на друго </a:t>
            </a:r>
            <a:r>
              <a:rPr lang="bg-BG" sz="15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място</a:t>
            </a:r>
          </a:p>
          <a:p>
            <a:pPr algn="just"/>
            <a:r>
              <a:rPr lang="bg-BG" sz="15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лицата </a:t>
            </a:r>
            <a:r>
              <a:rPr lang="bg-BG" sz="1500" dirty="0">
                <a:solidFill>
                  <a:schemeClr val="tx1"/>
                </a:solidFill>
                <a:latin typeface="Arial" panose="020B0604020202020204" pitchFamily="34" charset="0"/>
                <a:ea typeface="Times New Roman" panose="02020603050405020304" pitchFamily="18" charset="0"/>
                <a:cs typeface="Arial" panose="020B0604020202020204" pitchFamily="34" charset="0"/>
              </a:rPr>
              <a:t>от персонала на лечебните заведения, домовете за стари хора и другите социални институции и в местата за изтърпяване на наказание лишаване от свобода и за задържане, служебно заети в изборния ден по месторабота, въз основа на график за работа - след представяне на декларация по образец / Приложение 22-НС /, че не са гласували, и няма да гласуват на друго </a:t>
            </a:r>
            <a:r>
              <a:rPr lang="bg-BG" sz="15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място</a:t>
            </a:r>
          </a:p>
          <a:p>
            <a:pPr algn="just"/>
            <a:r>
              <a:rPr lang="bg-BG" sz="15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ученици </a:t>
            </a:r>
            <a:r>
              <a:rPr lang="bg-BG" sz="1500" dirty="0">
                <a:solidFill>
                  <a:schemeClr val="tx1"/>
                </a:solidFill>
                <a:latin typeface="Arial" panose="020B0604020202020204" pitchFamily="34" charset="0"/>
                <a:ea typeface="Times New Roman" panose="02020603050405020304" pitchFamily="18" charset="0"/>
                <a:cs typeface="Arial" panose="020B0604020202020204" pitchFamily="34" charset="0"/>
              </a:rPr>
              <a:t>или студенти редовно обучение (включително курсанти, дипломанти, докторанти, специализанти) се дописват в секция по техен избор в населеното място, където се обучават, когато то е различно от населеното място по постоянния им адрес, след представяне на документ за самоличност и:</a:t>
            </a:r>
          </a:p>
          <a:p>
            <a:pPr indent="0" algn="just">
              <a:spcAft>
                <a:spcPts val="0"/>
              </a:spcAft>
              <a:buNone/>
            </a:pPr>
            <a:r>
              <a:rPr lang="bg-BG" sz="1500" dirty="0">
                <a:solidFill>
                  <a:schemeClr val="tx1"/>
                </a:solidFill>
                <a:latin typeface="Arial" panose="020B0604020202020204" pitchFamily="34" charset="0"/>
                <a:ea typeface="Times New Roman" panose="02020603050405020304" pitchFamily="18" charset="0"/>
                <a:cs typeface="Arial" panose="020B0604020202020204" pitchFamily="34" charset="0"/>
              </a:rPr>
              <a:t>а) надлежно заверена от учебното заведение със седалище в населеното място за съответната учебна година ученическа книжка или за съответния семестър студентска книжка или документ, удостоверяващ редовното обучение, което да послужи пред СИК /уверение/;</a:t>
            </a:r>
          </a:p>
          <a:p>
            <a:pPr indent="0" algn="just">
              <a:spcAft>
                <a:spcPts val="0"/>
              </a:spcAft>
              <a:buNone/>
            </a:pPr>
            <a:r>
              <a:rPr lang="bg-BG" sz="1500" dirty="0">
                <a:solidFill>
                  <a:schemeClr val="tx1"/>
                </a:solidFill>
                <a:latin typeface="Arial" panose="020B0604020202020204" pitchFamily="34" charset="0"/>
                <a:ea typeface="Times New Roman" panose="02020603050405020304" pitchFamily="18" charset="0"/>
                <a:cs typeface="Arial" panose="020B0604020202020204" pitchFamily="34" charset="0"/>
              </a:rPr>
              <a:t>б) декларация по образец / Приложение №22-НС/, че не са гласували и няма да гласуват на друго място.</a:t>
            </a:r>
          </a:p>
          <a:p>
            <a:pPr indent="0" algn="just">
              <a:spcAft>
                <a:spcPts val="0"/>
              </a:spcAft>
              <a:buNone/>
            </a:pPr>
            <a:r>
              <a:rPr lang="bg-BG" sz="1500" dirty="0">
                <a:solidFill>
                  <a:schemeClr val="tx1"/>
                </a:solidFill>
                <a:latin typeface="Arial" panose="020B0604020202020204" pitchFamily="34" charset="0"/>
                <a:ea typeface="Times New Roman" panose="02020603050405020304" pitchFamily="18" charset="0"/>
                <a:cs typeface="Arial" panose="020B0604020202020204" pitchFamily="34" charset="0"/>
              </a:rPr>
              <a:t>След като ученикът или студентът гласува, в ученическата/студентската книжка се вписват датата на изборите и текст „гласувал“ така, че да не засяга текста на документа. Книжката или уверението се подписват от председателя или секретаря и един член на СИК и се подпечатват с печата на СИК, след което се връщат на ученика/студента. </a:t>
            </a:r>
            <a:r>
              <a:rPr lang="bg-BG" sz="1500" dirty="0">
                <a:solidFill>
                  <a:schemeClr val="tx1"/>
                </a:solidFill>
                <a:latin typeface="Arial" panose="020B0604020202020204" pitchFamily="34" charset="0"/>
                <a:ea typeface="Microsoft Yi Baiti" panose="03000500000000000000" pitchFamily="66" charset="0"/>
                <a:cs typeface="Arial" panose="020B0604020202020204" pitchFamily="34" charset="0"/>
              </a:rPr>
              <a:t>В графа „Забележки“ на избирателния списък членът на СИК отбелязва основанието за вписване – „чл. 241 ИК“</a:t>
            </a:r>
            <a:endParaRPr lang="bg-BG" sz="1500"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just"/>
            <a:endParaRPr lang="bg-BG" sz="1600" dirty="0">
              <a:ea typeface="Times New Roman" panose="02020603050405020304" pitchFamily="18" charset="0"/>
            </a:endParaRPr>
          </a:p>
          <a:p>
            <a:pPr algn="just"/>
            <a:endParaRPr lang="bg-BG" sz="2400" dirty="0">
              <a:ea typeface="Times New Roman" panose="02020603050405020304" pitchFamily="18" charset="0"/>
            </a:endParaRPr>
          </a:p>
          <a:p>
            <a:pPr algn="just"/>
            <a:endParaRPr lang="bg-BG" sz="2400" dirty="0"/>
          </a:p>
        </p:txBody>
      </p:sp>
    </p:spTree>
    <p:extLst>
      <p:ext uri="{BB962C8B-B14F-4D97-AF65-F5344CB8AC3E}">
        <p14:creationId xmlns:p14="http://schemas.microsoft.com/office/powerpoint/2010/main" val="145177577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57809" y="397565"/>
            <a:ext cx="10797209" cy="6361044"/>
          </a:xfrm>
        </p:spPr>
        <p:txBody>
          <a:bodyPr>
            <a:normAutofit/>
          </a:bodyPr>
          <a:lstStyle/>
          <a:p>
            <a:pPr indent="540385" algn="just"/>
            <a:r>
              <a:rPr lang="bg-BG"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лицата явили се в секцията по постоянния си адрес, които не фигурират в избирателния списък, но имат право да избират </a:t>
            </a:r>
            <a:r>
              <a:rPr lang="bg-BG" sz="1600" i="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(български граждани, навършили 18 г., които не са под запрещение и не изтърпяват наказание лишаване от свобода)</a:t>
            </a:r>
            <a:r>
              <a:rPr lang="bg-BG"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и не са вписани в Списъка на заличените лица, се дописват в избирателния списък и гласуват, след като представят документ за самоличност и декларация по образец – </a:t>
            </a:r>
            <a:r>
              <a:rPr lang="bg-BG" sz="1600" dirty="0">
                <a:solidFill>
                  <a:schemeClr val="tx1"/>
                </a:solidFill>
                <a:latin typeface="Arial" panose="020B0604020202020204" pitchFamily="34" charset="0"/>
                <a:ea typeface="Times New Roman" panose="02020603050405020304" pitchFamily="18" charset="0"/>
                <a:cs typeface="Arial" panose="020B0604020202020204" pitchFamily="34" charset="0"/>
              </a:rPr>
              <a:t>Приложение </a:t>
            </a:r>
            <a:r>
              <a:rPr lang="bg-BG" sz="16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22-НС </a:t>
            </a:r>
            <a:r>
              <a:rPr lang="bg-BG"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lang="bg-BG"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че не са гласували и няма да гласуват на друго място.</a:t>
            </a:r>
            <a:r>
              <a:rPr lang="bg-BG" sz="1600" dirty="0">
                <a:solidFill>
                  <a:schemeClr val="tx1"/>
                </a:solidFill>
                <a:effectLst/>
                <a:latin typeface="Arial" panose="020B0604020202020204" pitchFamily="34" charset="0"/>
                <a:ea typeface="Microsoft Yi Baiti" panose="03000500000000000000" pitchFamily="66" charset="0"/>
                <a:cs typeface="Arial" panose="020B0604020202020204" pitchFamily="34" charset="0"/>
              </a:rPr>
              <a:t> В графа „Забележки“ на избирателния списък членът на СИК отбелязва основанието за вписване – „чл. 264 ИК</a:t>
            </a:r>
            <a:r>
              <a:rPr lang="bg-BG" sz="1600" dirty="0" smtClean="0">
                <a:solidFill>
                  <a:schemeClr val="tx1"/>
                </a:solidFill>
                <a:effectLst/>
                <a:latin typeface="Arial" panose="020B0604020202020204" pitchFamily="34" charset="0"/>
                <a:ea typeface="Microsoft Yi Baiti" panose="03000500000000000000" pitchFamily="66" charset="0"/>
                <a:cs typeface="Arial" panose="020B0604020202020204" pitchFamily="34" charset="0"/>
              </a:rPr>
              <a:t>“.</a:t>
            </a:r>
          </a:p>
          <a:p>
            <a:pPr indent="0" algn="just">
              <a:buNone/>
            </a:pPr>
            <a:endParaRPr lang="ru-RU" sz="1600" b="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endParaRPr>
          </a:p>
          <a:p>
            <a:pPr indent="0" algn="just">
              <a:buNone/>
            </a:pPr>
            <a:endParaRPr lang="bg-BG" sz="1600" b="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endParaRPr>
          </a:p>
          <a:p>
            <a:pPr marL="0" indent="0" algn="ctr">
              <a:buNone/>
            </a:pPr>
            <a:r>
              <a:rPr lang="bg-BG" b="1" dirty="0" smtClean="0">
                <a:solidFill>
                  <a:schemeClr val="tx1"/>
                </a:solidFill>
                <a:latin typeface="Arial" panose="020B0604020202020204" pitchFamily="34" charset="0"/>
                <a:cs typeface="Arial" panose="020B0604020202020204" pitchFamily="34" charset="0"/>
              </a:rPr>
              <a:t>!!!ВАЖНО:Представените </a:t>
            </a:r>
            <a:r>
              <a:rPr lang="bg-BG" b="1" dirty="0">
                <a:solidFill>
                  <a:schemeClr val="tx1"/>
                </a:solidFill>
                <a:latin typeface="Arial" panose="020B0604020202020204" pitchFamily="34" charset="0"/>
                <a:cs typeface="Arial" panose="020B0604020202020204" pitchFamily="34" charset="0"/>
              </a:rPr>
              <a:t>при гласуването удостоверения – Приложение № </a:t>
            </a:r>
            <a:r>
              <a:rPr lang="ru-RU" b="1" dirty="0">
                <a:solidFill>
                  <a:schemeClr val="tx1"/>
                </a:solidFill>
                <a:latin typeface="Arial" panose="020B0604020202020204" pitchFamily="34" charset="0"/>
                <a:cs typeface="Arial" panose="020B0604020202020204" pitchFamily="34" charset="0"/>
              </a:rPr>
              <a:t>14</a:t>
            </a:r>
            <a:r>
              <a:rPr lang="bg-BG" b="1" dirty="0">
                <a:solidFill>
                  <a:schemeClr val="tx1"/>
                </a:solidFill>
                <a:latin typeface="Arial" panose="020B0604020202020204" pitchFamily="34" charset="0"/>
                <a:cs typeface="Arial" panose="020B0604020202020204" pitchFamily="34" charset="0"/>
              </a:rPr>
              <a:t>-НС, Приложение № </a:t>
            </a:r>
            <a:r>
              <a:rPr lang="ru-RU" b="1" dirty="0">
                <a:solidFill>
                  <a:schemeClr val="tx1"/>
                </a:solidFill>
                <a:latin typeface="Arial" panose="020B0604020202020204" pitchFamily="34" charset="0"/>
                <a:cs typeface="Arial" panose="020B0604020202020204" pitchFamily="34" charset="0"/>
              </a:rPr>
              <a:t>23</a:t>
            </a:r>
            <a:r>
              <a:rPr lang="bg-BG" b="1" dirty="0">
                <a:solidFill>
                  <a:schemeClr val="tx1"/>
                </a:solidFill>
                <a:latin typeface="Arial" panose="020B0604020202020204" pitchFamily="34" charset="0"/>
                <a:cs typeface="Arial" panose="020B0604020202020204" pitchFamily="34" charset="0"/>
              </a:rPr>
              <a:t>-НС и Приложение № </a:t>
            </a:r>
            <a:r>
              <a:rPr lang="ru-RU" b="1" dirty="0">
                <a:solidFill>
                  <a:schemeClr val="tx1"/>
                </a:solidFill>
                <a:latin typeface="Arial" panose="020B0604020202020204" pitchFamily="34" charset="0"/>
                <a:cs typeface="Arial" panose="020B0604020202020204" pitchFamily="34" charset="0"/>
              </a:rPr>
              <a:t>25</a:t>
            </a:r>
            <a:r>
              <a:rPr lang="bg-BG" b="1" dirty="0">
                <a:solidFill>
                  <a:schemeClr val="tx1"/>
                </a:solidFill>
                <a:latin typeface="Arial" panose="020B0604020202020204" pitchFamily="34" charset="0"/>
                <a:cs typeface="Arial" panose="020B0604020202020204" pitchFamily="34" charset="0"/>
              </a:rPr>
              <a:t>-НС, и декларацията – Приложение № </a:t>
            </a:r>
            <a:r>
              <a:rPr lang="ru-RU" b="1" dirty="0">
                <a:solidFill>
                  <a:schemeClr val="tx1"/>
                </a:solidFill>
                <a:latin typeface="Arial" panose="020B0604020202020204" pitchFamily="34" charset="0"/>
                <a:cs typeface="Arial" panose="020B0604020202020204" pitchFamily="34" charset="0"/>
              </a:rPr>
              <a:t>22</a:t>
            </a:r>
            <a:r>
              <a:rPr lang="bg-BG" b="1" dirty="0">
                <a:solidFill>
                  <a:schemeClr val="tx1"/>
                </a:solidFill>
                <a:latin typeface="Arial" panose="020B0604020202020204" pitchFamily="34" charset="0"/>
                <a:cs typeface="Arial" panose="020B0604020202020204" pitchFamily="34" charset="0"/>
              </a:rPr>
              <a:t>-НС, се прилагат в оригинал към избирателния списък. </a:t>
            </a:r>
            <a:endParaRPr lang="bg-BG"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8440508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732183" y="424070"/>
            <a:ext cx="10515600" cy="5976730"/>
          </a:xfrm>
        </p:spPr>
        <p:txBody>
          <a:bodyPr>
            <a:normAutofit/>
          </a:bodyPr>
          <a:lstStyle/>
          <a:p>
            <a:pPr marL="0" indent="0">
              <a:buNone/>
            </a:pPr>
            <a:r>
              <a:rPr lang="bg-BG" sz="1700" b="1" dirty="0">
                <a:solidFill>
                  <a:schemeClr val="tx1"/>
                </a:solidFill>
                <a:latin typeface="Arial" panose="020B0604020202020204" pitchFamily="34" charset="0"/>
                <a:cs typeface="Arial" panose="020B0604020202020204" pitchFamily="34" charset="0"/>
              </a:rPr>
              <a:t>ГЛАСУВАНЕ С ПРИДРУЖИТЕЛ</a:t>
            </a:r>
            <a:r>
              <a:rPr lang="bg-BG" sz="1700" dirty="0">
                <a:solidFill>
                  <a:schemeClr val="tx1"/>
                </a:solidFill>
                <a:latin typeface="Arial" panose="020B0604020202020204" pitchFamily="34" charset="0"/>
                <a:cs typeface="Arial" panose="020B0604020202020204" pitchFamily="34" charset="0"/>
              </a:rPr>
              <a:t>:</a:t>
            </a:r>
          </a:p>
          <a:p>
            <a:pPr marL="685800" indent="-457200" algn="just">
              <a:spcAft>
                <a:spcPts val="0"/>
              </a:spcAft>
            </a:pPr>
            <a:r>
              <a:rPr lang="bg-BG" sz="1700" b="1" u="sng" dirty="0">
                <a:solidFill>
                  <a:schemeClr val="tx1"/>
                </a:solidFill>
                <a:latin typeface="Arial" panose="020B0604020202020204" pitchFamily="34" charset="0"/>
                <a:ea typeface="Microsoft Yi Baiti" panose="03000500000000000000" pitchFamily="66" charset="0"/>
                <a:cs typeface="Arial" panose="020B0604020202020204" pitchFamily="34" charset="0"/>
              </a:rPr>
              <a:t>Неграмотността не е основание за гласуване с придружител.</a:t>
            </a:r>
            <a:endParaRPr lang="bg-BG" sz="1700" u="sng"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marL="685800" indent="-457200" algn="just">
              <a:spcAft>
                <a:spcPts val="0"/>
              </a:spcAft>
            </a:pPr>
            <a:r>
              <a:rPr lang="bg-BG" sz="1700" dirty="0">
                <a:solidFill>
                  <a:schemeClr val="tx1"/>
                </a:solidFill>
                <a:latin typeface="Arial" panose="020B0604020202020204" pitchFamily="34" charset="0"/>
                <a:ea typeface="Microsoft Yi Baiti" panose="03000500000000000000" pitchFamily="66" charset="0"/>
                <a:cs typeface="Arial" panose="020B0604020202020204" pitchFamily="34" charset="0"/>
              </a:rPr>
              <a:t>Допускането на избирател да гласува с придружител е по преценка на председателя на СИК. </a:t>
            </a:r>
            <a:r>
              <a:rPr lang="bg-BG" sz="1700" b="1" dirty="0">
                <a:solidFill>
                  <a:schemeClr val="tx1"/>
                </a:solidFill>
                <a:latin typeface="Arial" panose="020B0604020202020204" pitchFamily="34" charset="0"/>
                <a:ea typeface="Microsoft Yi Baiti" panose="03000500000000000000" pitchFamily="66" charset="0"/>
                <a:cs typeface="Arial" panose="020B0604020202020204" pitchFamily="34" charset="0"/>
              </a:rPr>
              <a:t>ИЗБИРАТЕЛЯТ НЕ Е ДЛЪЖЕН ДА ПРЕДСТАВИ ДОКУМЕНТ </a:t>
            </a:r>
            <a:r>
              <a:rPr lang="bg-BG" sz="1700" b="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ЗА УВРЕЖДАНЕТО /документ от ТЕЛК/НЕЛК/. </a:t>
            </a:r>
            <a:endParaRPr lang="bg-BG" sz="1700" b="1" dirty="0">
              <a:solidFill>
                <a:schemeClr val="tx1"/>
              </a:solidFill>
              <a:latin typeface="Arial" panose="020B0604020202020204" pitchFamily="34" charset="0"/>
              <a:ea typeface="Microsoft Yi Baiti" panose="03000500000000000000" pitchFamily="66" charset="0"/>
              <a:cs typeface="Arial" panose="020B0604020202020204" pitchFamily="34" charset="0"/>
            </a:endParaRPr>
          </a:p>
          <a:p>
            <a:pPr marL="685800" indent="-457200" algn="just">
              <a:spcAft>
                <a:spcPts val="0"/>
              </a:spcAft>
            </a:pPr>
            <a:r>
              <a:rPr lang="bg-BG" sz="1700" b="1" dirty="0">
                <a:solidFill>
                  <a:schemeClr val="tx1"/>
                </a:solidFill>
                <a:latin typeface="Arial" panose="020B0604020202020204" pitchFamily="34" charset="0"/>
                <a:ea typeface="Microsoft Yi Baiti" panose="03000500000000000000" pitchFamily="66" charset="0"/>
                <a:cs typeface="Arial" panose="020B0604020202020204" pitchFamily="34" charset="0"/>
              </a:rPr>
              <a:t>Придружителят не се подписва в избирателния списък. В графа „Забележки“ се отбелязва гласуването с придружител. </a:t>
            </a:r>
            <a:r>
              <a:rPr lang="bg-BG" sz="1700" dirty="0">
                <a:solidFill>
                  <a:schemeClr val="tx1"/>
                </a:solidFill>
                <a:latin typeface="Arial" panose="020B0604020202020204" pitchFamily="34" charset="0"/>
                <a:ea typeface="Microsoft Yi Baiti" panose="03000500000000000000" pitchFamily="66" charset="0"/>
                <a:cs typeface="Arial" panose="020B0604020202020204" pitchFamily="34" charset="0"/>
              </a:rPr>
              <a:t>Данните на придружителя се вписват и в Списъка за допълнително вписване на придружителите (Приложение № </a:t>
            </a:r>
            <a:r>
              <a:rPr lang="bg-BG" sz="1700"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73-НС</a:t>
            </a:r>
            <a:r>
              <a:rPr lang="bg-BG" sz="1700" dirty="0">
                <a:solidFill>
                  <a:schemeClr val="tx1"/>
                </a:solidFill>
                <a:latin typeface="Arial" panose="020B0604020202020204" pitchFamily="34" charset="0"/>
                <a:ea typeface="Microsoft Yi Baiti" panose="03000500000000000000" pitchFamily="66" charset="0"/>
                <a:cs typeface="Arial" panose="020B0604020202020204" pitchFamily="34" charset="0"/>
              </a:rPr>
              <a:t>). След гласуването придружителят се подписва </a:t>
            </a:r>
            <a:r>
              <a:rPr lang="bg-BG" sz="1700" b="1" dirty="0">
                <a:solidFill>
                  <a:schemeClr val="tx1"/>
                </a:solidFill>
                <a:latin typeface="Arial" panose="020B0604020202020204" pitchFamily="34" charset="0"/>
                <a:ea typeface="Microsoft Yi Baiti" panose="03000500000000000000" pitchFamily="66" charset="0"/>
                <a:cs typeface="Arial" panose="020B0604020202020204" pitchFamily="34" charset="0"/>
              </a:rPr>
              <a:t>само</a:t>
            </a:r>
            <a:r>
              <a:rPr lang="bg-BG" sz="1700" dirty="0">
                <a:solidFill>
                  <a:schemeClr val="tx1"/>
                </a:solidFill>
                <a:latin typeface="Arial" panose="020B0604020202020204" pitchFamily="34" charset="0"/>
                <a:ea typeface="Microsoft Yi Baiti" panose="03000500000000000000" pitchFamily="66" charset="0"/>
                <a:cs typeface="Arial" panose="020B0604020202020204" pitchFamily="34" charset="0"/>
              </a:rPr>
              <a:t> в този списък и получава документа си за самоличност.</a:t>
            </a:r>
          </a:p>
          <a:p>
            <a:pPr marL="685800" marR="0" lvl="0" indent="-457200" algn="just" defTabSz="914400" rtl="0" eaLnBrk="1" fontAlgn="auto" latinLnBrk="0" hangingPunct="1">
              <a:lnSpc>
                <a:spcPct val="100000"/>
              </a:lnSpc>
              <a:spcBef>
                <a:spcPts val="0"/>
              </a:spcBef>
              <a:spcAft>
                <a:spcPts val="0"/>
              </a:spcAft>
              <a:buClrTx/>
              <a:buSzTx/>
              <a:tabLst/>
              <a:defRPr/>
            </a:pPr>
            <a:r>
              <a:rPr kumimoji="0" lang="bg-BG" sz="1700" b="0" i="0" u="none" strike="noStrike" kern="1200" cap="none" spc="0" normalizeH="0" baseline="0" noProof="0" dirty="0">
                <a:ln>
                  <a:noFill/>
                </a:ln>
                <a:solidFill>
                  <a:schemeClr val="tx1"/>
                </a:solidFill>
                <a:effectLst/>
                <a:uLnTx/>
                <a:uFillTx/>
                <a:latin typeface="Arial" panose="020B0604020202020204" pitchFamily="34" charset="0"/>
                <a:ea typeface="Microsoft Yi Baiti" panose="03000500000000000000" pitchFamily="66" charset="0"/>
                <a:cs typeface="Arial" panose="020B0604020202020204" pitchFamily="34" charset="0"/>
              </a:rPr>
              <a:t>След приключване на гласуването Списъка за допълнително вписване на придружителите се подписва от председателя и секретаря на СИК.</a:t>
            </a:r>
            <a:endParaRPr kumimoji="0" lang="bg-BG" sz="1700" b="0" i="0" u="none" strike="noStrike" kern="1200" cap="none" spc="0" normalizeH="0" baseline="0" noProof="0" dirty="0">
              <a:ln>
                <a:noFill/>
              </a:ln>
              <a:solidFill>
                <a:schemeClr val="tx1"/>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85800" marR="0" lvl="0" indent="-457200" algn="just" defTabSz="914400" rtl="0" eaLnBrk="1" fontAlgn="auto" latinLnBrk="0" hangingPunct="1">
              <a:lnSpc>
                <a:spcPct val="100000"/>
              </a:lnSpc>
              <a:spcBef>
                <a:spcPts val="0"/>
              </a:spcBef>
              <a:spcAft>
                <a:spcPts val="0"/>
              </a:spcAft>
              <a:buClrTx/>
              <a:buSzTx/>
              <a:tabLst/>
              <a:defRPr/>
            </a:pPr>
            <a:r>
              <a:rPr kumimoji="0" lang="bg-BG" sz="1700" b="1" i="0" u="none" strike="noStrike" kern="1200" cap="none" spc="0" normalizeH="0" baseline="0" noProof="0" dirty="0">
                <a:ln>
                  <a:noFill/>
                </a:ln>
                <a:solidFill>
                  <a:schemeClr val="tx1"/>
                </a:solidFill>
                <a:effectLst/>
                <a:uLnTx/>
                <a:uFillTx/>
                <a:latin typeface="Arial" panose="020B0604020202020204" pitchFamily="34" charset="0"/>
                <a:ea typeface="Microsoft Yi Baiti" panose="03000500000000000000" pitchFamily="66" charset="0"/>
                <a:cs typeface="Arial" panose="020B0604020202020204" pitchFamily="34" charset="0"/>
              </a:rPr>
              <a:t>Не могат да бъдат придружители следните категории лица: </a:t>
            </a:r>
            <a:r>
              <a:rPr kumimoji="0" lang="bg-BG" sz="1700" b="0" i="0" u="none" strike="noStrike" kern="1200" cap="none" spc="0" normalizeH="0" baseline="0" noProof="0" dirty="0">
                <a:ln>
                  <a:noFill/>
                </a:ln>
                <a:solidFill>
                  <a:schemeClr val="tx1"/>
                </a:solidFill>
                <a:effectLst/>
                <a:uLnTx/>
                <a:uFillTx/>
                <a:latin typeface="Arial" panose="020B0604020202020204" pitchFamily="34" charset="0"/>
                <a:ea typeface="Microsoft Yi Baiti" panose="03000500000000000000" pitchFamily="66" charset="0"/>
                <a:cs typeface="Arial" panose="020B0604020202020204" pitchFamily="34" charset="0"/>
              </a:rPr>
              <a:t>член на СИК, представител на партия, </a:t>
            </a:r>
            <a:r>
              <a:rPr kumimoji="0" lang="bg-BG" sz="1700" b="0" i="0" u="none" strike="noStrike" kern="1200" cap="none" spc="0" normalizeH="0" baseline="0" noProof="0" dirty="0" smtClean="0">
                <a:ln>
                  <a:noFill/>
                </a:ln>
                <a:solidFill>
                  <a:schemeClr val="tx1"/>
                </a:solidFill>
                <a:effectLst/>
                <a:uLnTx/>
                <a:uFillTx/>
                <a:latin typeface="Arial" panose="020B0604020202020204" pitchFamily="34" charset="0"/>
                <a:ea typeface="Microsoft Yi Baiti" panose="03000500000000000000" pitchFamily="66" charset="0"/>
                <a:cs typeface="Arial" panose="020B0604020202020204" pitchFamily="34" charset="0"/>
              </a:rPr>
              <a:t>коалиция, </a:t>
            </a:r>
            <a:r>
              <a:rPr kumimoji="0" lang="bg-BG" sz="1700" b="0" i="0" u="none" strike="noStrike" kern="1200" cap="none" spc="0" normalizeH="0" baseline="0" noProof="0" dirty="0">
                <a:ln>
                  <a:noFill/>
                </a:ln>
                <a:solidFill>
                  <a:schemeClr val="tx1"/>
                </a:solidFill>
                <a:effectLst/>
                <a:uLnTx/>
                <a:uFillTx/>
                <a:latin typeface="Arial" panose="020B0604020202020204" pitchFamily="34" charset="0"/>
                <a:ea typeface="Microsoft Yi Baiti" panose="03000500000000000000" pitchFamily="66" charset="0"/>
                <a:cs typeface="Arial" panose="020B0604020202020204" pitchFamily="34" charset="0"/>
              </a:rPr>
              <a:t>застъпник, </a:t>
            </a:r>
            <a:r>
              <a:rPr kumimoji="0" lang="bg-BG" sz="1700" b="0" i="0" u="none" strike="noStrike" kern="1200" cap="none" spc="0" normalizeH="0" baseline="0" noProof="0" dirty="0" smtClean="0">
                <a:ln>
                  <a:noFill/>
                </a:ln>
                <a:solidFill>
                  <a:schemeClr val="tx1"/>
                </a:solidFill>
                <a:effectLst/>
                <a:uLnTx/>
                <a:uFillTx/>
                <a:latin typeface="Arial" panose="020B0604020202020204" pitchFamily="34" charset="0"/>
                <a:ea typeface="Microsoft Yi Baiti" panose="03000500000000000000" pitchFamily="66" charset="0"/>
                <a:cs typeface="Arial" panose="020B0604020202020204" pitchFamily="34" charset="0"/>
              </a:rPr>
              <a:t>наблюдател</a:t>
            </a:r>
            <a:r>
              <a:rPr lang="bg-BG" sz="1700"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 анкетьор и охрана.</a:t>
            </a:r>
            <a:endParaRPr kumimoji="0" lang="bg-BG" sz="1700" b="0" i="0" u="none" strike="noStrike" kern="1200" cap="none" spc="0" normalizeH="0" baseline="0" noProof="0" dirty="0">
              <a:ln>
                <a:noFill/>
              </a:ln>
              <a:solidFill>
                <a:schemeClr val="tx1"/>
              </a:solidFill>
              <a:effectLst/>
              <a:uLnTx/>
              <a:uFillTx/>
              <a:latin typeface="Arial" panose="020B0604020202020204" pitchFamily="34" charset="0"/>
              <a:ea typeface="Microsoft Yi Baiti" panose="03000500000000000000" pitchFamily="66" charset="0"/>
              <a:cs typeface="Arial" panose="020B0604020202020204" pitchFamily="34" charset="0"/>
            </a:endParaRPr>
          </a:p>
          <a:p>
            <a:pPr marL="685800" marR="0" lvl="0" indent="-457200" algn="just" defTabSz="914400" rtl="0" eaLnBrk="1" fontAlgn="auto" latinLnBrk="0" hangingPunct="1">
              <a:lnSpc>
                <a:spcPct val="100000"/>
              </a:lnSpc>
              <a:spcBef>
                <a:spcPts val="0"/>
              </a:spcBef>
              <a:spcAft>
                <a:spcPts val="0"/>
              </a:spcAft>
              <a:buClrTx/>
              <a:buSzTx/>
              <a:tabLst/>
              <a:defRPr/>
            </a:pPr>
            <a:r>
              <a:rPr kumimoji="0" lang="bg-BG" sz="1700" b="1" i="0" u="none" strike="noStrike" kern="1200" cap="none" spc="0" normalizeH="0" baseline="0" noProof="0" dirty="0">
                <a:ln>
                  <a:noFill/>
                </a:ln>
                <a:solidFill>
                  <a:schemeClr val="tx1"/>
                </a:solidFill>
                <a:effectLst/>
                <a:uLnTx/>
                <a:uFillTx/>
                <a:latin typeface="Arial" panose="020B0604020202020204" pitchFamily="34" charset="0"/>
                <a:ea typeface="Microsoft Yi Baiti" panose="03000500000000000000" pitchFamily="66" charset="0"/>
                <a:cs typeface="Arial" panose="020B0604020202020204" pitchFamily="34" charset="0"/>
              </a:rPr>
              <a:t>Едно лице не може да бъде придружител на повече от двама избиратели!!!</a:t>
            </a:r>
            <a:endParaRPr kumimoji="0" lang="bg-BG" sz="1700" b="1" i="0" u="none" strike="noStrike" kern="1200" cap="none" spc="0" normalizeH="0" baseline="0" noProof="0" dirty="0">
              <a:ln>
                <a:noFill/>
              </a:ln>
              <a:solidFill>
                <a:schemeClr val="tx1"/>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85800" indent="-457200" algn="just">
              <a:spcAft>
                <a:spcPts val="0"/>
              </a:spcAft>
              <a:buFont typeface="Wingdings" panose="05000000000000000000" pitchFamily="2" charset="2"/>
              <a:buChar char="v"/>
            </a:pPr>
            <a:endParaRPr lang="bg-BG" sz="2600" dirty="0">
              <a:ea typeface="Microsoft Yi Baiti" panose="03000500000000000000" pitchFamily="66" charset="0"/>
            </a:endParaRPr>
          </a:p>
          <a:p>
            <a:endParaRPr lang="bg-BG" dirty="0"/>
          </a:p>
        </p:txBody>
      </p:sp>
    </p:spTree>
    <p:extLst>
      <p:ext uri="{BB962C8B-B14F-4D97-AF65-F5344CB8AC3E}">
        <p14:creationId xmlns:p14="http://schemas.microsoft.com/office/powerpoint/2010/main" val="177667282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E1CF945-4236-410A-B1A6-18FC35FC7E85}"/>
              </a:ext>
            </a:extLst>
          </p:cNvPr>
          <p:cNvSpPr/>
          <p:nvPr/>
        </p:nvSpPr>
        <p:spPr>
          <a:xfrm>
            <a:off x="254803" y="295765"/>
            <a:ext cx="11502887" cy="8505021"/>
          </a:xfrm>
          <a:prstGeom prst="rect">
            <a:avLst/>
          </a:prstGeom>
        </p:spPr>
        <p:txBody>
          <a:bodyPr wrap="square">
            <a:spAutoFit/>
          </a:bodyPr>
          <a:lstStyle/>
          <a:p>
            <a:pPr indent="540385" algn="just"/>
            <a:endParaRPr lang="ru-RU" b="1" dirty="0" smtClean="0">
              <a:ea typeface="Microsoft Yi Baiti" panose="03000500000000000000" pitchFamily="66" charset="0"/>
            </a:endParaRPr>
          </a:p>
          <a:p>
            <a:pPr indent="540385" algn="just"/>
            <a:endParaRPr lang="ru-RU" b="1" dirty="0">
              <a:ea typeface="Microsoft Yi Baiti" panose="03000500000000000000" pitchFamily="66" charset="0"/>
            </a:endParaRPr>
          </a:p>
          <a:p>
            <a:pPr indent="540385" algn="just"/>
            <a:endParaRPr lang="ru-RU" b="1" dirty="0" smtClean="0">
              <a:ea typeface="Microsoft Yi Baiti" panose="03000500000000000000" pitchFamily="66" charset="0"/>
            </a:endParaRPr>
          </a:p>
          <a:p>
            <a:pPr indent="540385" algn="just"/>
            <a:endParaRPr lang="ru-RU" b="1" dirty="0">
              <a:ea typeface="Microsoft Yi Baiti" panose="03000500000000000000" pitchFamily="66" charset="0"/>
            </a:endParaRPr>
          </a:p>
          <a:p>
            <a:pPr indent="540385" algn="just"/>
            <a:endParaRPr lang="ru-RU" b="1" dirty="0" smtClean="0">
              <a:ea typeface="Microsoft Yi Baiti" panose="03000500000000000000" pitchFamily="66" charset="0"/>
            </a:endParaRPr>
          </a:p>
          <a:p>
            <a:pPr indent="540385" algn="just"/>
            <a:endParaRPr lang="ru-RU" dirty="0" smtClean="0">
              <a:ea typeface="Microsoft Yi Baiti" panose="03000500000000000000" pitchFamily="66" charset="0"/>
            </a:endParaRPr>
          </a:p>
          <a:p>
            <a:pPr marL="285750" indent="-285750" algn="just">
              <a:buFont typeface="Arial" panose="020B0604020202020204" pitchFamily="34" charset="0"/>
              <a:buChar char="•"/>
            </a:pPr>
            <a:r>
              <a:rPr lang="ru-RU" sz="1600" dirty="0" smtClean="0">
                <a:latin typeface="Arial" panose="020B0604020202020204" pitchFamily="34" charset="0"/>
                <a:ea typeface="Microsoft Yi Baiti" panose="03000500000000000000" pitchFamily="66" charset="0"/>
                <a:cs typeface="Arial" panose="020B0604020202020204" pitchFamily="34" charset="0"/>
              </a:rPr>
              <a:t>Документът </a:t>
            </a:r>
            <a:r>
              <a:rPr lang="ru-RU" sz="1600" dirty="0">
                <a:latin typeface="Arial" panose="020B0604020202020204" pitchFamily="34" charset="0"/>
                <a:ea typeface="Microsoft Yi Baiti" panose="03000500000000000000" pitchFamily="66" charset="0"/>
                <a:cs typeface="Arial" panose="020B0604020202020204" pitchFamily="34" charset="0"/>
              </a:rPr>
              <a:t>за самоличност на избирателя се връща само след като пусне хартиената бюлетина или бюлетината от машинно гласуване в съответната избирателна кутия и положи подпис в избирателния </a:t>
            </a:r>
            <a:r>
              <a:rPr lang="ru-RU" sz="1600" dirty="0" smtClean="0">
                <a:latin typeface="Arial" panose="020B0604020202020204" pitchFamily="34" charset="0"/>
                <a:ea typeface="Microsoft Yi Baiti" panose="03000500000000000000" pitchFamily="66" charset="0"/>
                <a:cs typeface="Arial" panose="020B0604020202020204" pitchFamily="34" charset="0"/>
              </a:rPr>
              <a:t>списък</a:t>
            </a:r>
          </a:p>
          <a:p>
            <a:pPr algn="just"/>
            <a:endParaRPr lang="bg-BG" sz="1600" dirty="0">
              <a:latin typeface="Arial" panose="020B0604020202020204" pitchFamily="34" charset="0"/>
              <a:ea typeface="Microsoft Yi Baiti" panose="03000500000000000000" pitchFamily="66" charset="0"/>
              <a:cs typeface="Arial" panose="020B0604020202020204" pitchFamily="34" charset="0"/>
            </a:endParaRPr>
          </a:p>
          <a:p>
            <a:pPr marL="285750" indent="-285750" algn="just">
              <a:spcAft>
                <a:spcPts val="1200"/>
              </a:spcAft>
              <a:buFont typeface="Arial" panose="020B0604020202020204" pitchFamily="34" charset="0"/>
              <a:buChar char="•"/>
              <a:tabLst>
                <a:tab pos="457200" algn="l"/>
              </a:tabLst>
            </a:pPr>
            <a:r>
              <a:rPr lang="bg-BG" sz="1600" dirty="0" smtClean="0">
                <a:latin typeface="Arial" panose="020B0604020202020204" pitchFamily="34" charset="0"/>
                <a:ea typeface="Microsoft Yi Baiti" panose="03000500000000000000" pitchFamily="66" charset="0"/>
                <a:cs typeface="Arial" panose="020B0604020202020204" pitchFamily="34" charset="0"/>
              </a:rPr>
              <a:t>Отказът </a:t>
            </a:r>
            <a:r>
              <a:rPr lang="bg-BG" sz="1600" dirty="0">
                <a:latin typeface="Arial" panose="020B0604020202020204" pitchFamily="34" charset="0"/>
                <a:ea typeface="Microsoft Yi Baiti" panose="03000500000000000000" pitchFamily="66" charset="0"/>
                <a:cs typeface="Arial" panose="020B0604020202020204" pitchFamily="34" charset="0"/>
              </a:rPr>
              <a:t>на СИК да впише избирател в избирателния списък в изборния ден е в писмена форма и с кратки мотиви, и се връчва на избирателя. Избирателят може да оспори отказа пред РИК, която се произнася незабавно, но не по-късно от един час от получаване на жалбата и преди края на изборния </a:t>
            </a:r>
            <a:r>
              <a:rPr lang="bg-BG" sz="1600" dirty="0" smtClean="0">
                <a:latin typeface="Arial" panose="020B0604020202020204" pitchFamily="34" charset="0"/>
                <a:ea typeface="Microsoft Yi Baiti" panose="03000500000000000000" pitchFamily="66" charset="0"/>
                <a:cs typeface="Arial" panose="020B0604020202020204" pitchFamily="34" charset="0"/>
              </a:rPr>
              <a:t>ден.</a:t>
            </a:r>
          </a:p>
          <a:p>
            <a:pPr marL="285750" indent="-285750" algn="just">
              <a:spcAft>
                <a:spcPts val="1200"/>
              </a:spcAft>
              <a:buFont typeface="Arial" panose="020B0604020202020204" pitchFamily="34" charset="0"/>
              <a:buChar char="•"/>
              <a:tabLst>
                <a:tab pos="457200" algn="l"/>
              </a:tabLst>
            </a:pPr>
            <a:r>
              <a:rPr lang="ru-RU" sz="1600" dirty="0" smtClean="0">
                <a:latin typeface="Arial" panose="020B0604020202020204" pitchFamily="34" charset="0"/>
                <a:ea typeface="Times New Roman" panose="02020603050405020304" pitchFamily="18" charset="0"/>
                <a:cs typeface="Arial" panose="020B0604020202020204" pitchFamily="34" charset="0"/>
              </a:rPr>
              <a:t>След </a:t>
            </a:r>
            <a:r>
              <a:rPr lang="ru-RU" sz="1600" dirty="0">
                <a:latin typeface="Arial" panose="020B0604020202020204" pitchFamily="34" charset="0"/>
                <a:ea typeface="Times New Roman" panose="02020603050405020304" pitchFamily="18" charset="0"/>
                <a:cs typeface="Arial" panose="020B0604020202020204" pitchFamily="34" charset="0"/>
              </a:rPr>
              <a:t>вписване на данните на избирателя в избирателния списък избирателят следва да заяви как желае да гласува – с хартиена бюлетина или с бюлетина за машинно гласуване</a:t>
            </a:r>
            <a:r>
              <a:rPr lang="ru-RU" sz="1600" dirty="0" smtClean="0">
                <a:latin typeface="Arial" panose="020B0604020202020204" pitchFamily="34" charset="0"/>
                <a:ea typeface="Times New Roman" panose="02020603050405020304" pitchFamily="18" charset="0"/>
                <a:cs typeface="Arial" panose="020B0604020202020204" pitchFamily="34" charset="0"/>
              </a:rPr>
              <a:t>.</a:t>
            </a:r>
          </a:p>
          <a:p>
            <a:pPr marL="285750" indent="-285750" algn="just">
              <a:buFont typeface="Arial" panose="020B0604020202020204" pitchFamily="34" charset="0"/>
              <a:buChar char="•"/>
            </a:pPr>
            <a:r>
              <a:rPr lang="bg-BG" sz="1600" dirty="0" smtClean="0">
                <a:latin typeface="Arial" panose="020B0604020202020204" pitchFamily="34" charset="0"/>
                <a:cs typeface="Arial" panose="020B0604020202020204" pitchFamily="34" charset="0"/>
              </a:rPr>
              <a:t>Особено внимателно следва да се следи избирателят да полага подписа си, след като е упражнил правото си на глас, срещу своето име.</a:t>
            </a:r>
          </a:p>
          <a:p>
            <a:pPr marL="285750" indent="-285750" algn="just">
              <a:buFont typeface="Arial" panose="020B0604020202020204" pitchFamily="34" charset="0"/>
              <a:buChar char="•"/>
            </a:pPr>
            <a:endParaRPr lang="bg-BG" sz="1600"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bg-BG" sz="1600" dirty="0" smtClean="0">
                <a:latin typeface="Arial" panose="020B0604020202020204" pitchFamily="34" charset="0"/>
                <a:cs typeface="Arial" panose="020B0604020202020204" pitchFamily="34" charset="0"/>
              </a:rPr>
              <a:t>Ако се допусне подпис срещу чуждо име – не дублирайте подписите, не чертайте стрелки за разместване на подписите или други знаци върху избирателния списък, а в графа „ЗАБЕЛЕЖКИ“ запишете че има грешно положен подпис.</a:t>
            </a:r>
          </a:p>
          <a:p>
            <a:pPr algn="just"/>
            <a:endParaRPr lang="bg-BG" sz="1600"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bg-BG" sz="1600" dirty="0" smtClean="0">
                <a:latin typeface="Arial" panose="020B0604020202020204" pitchFamily="34" charset="0"/>
                <a:cs typeface="Arial" panose="020B0604020202020204" pitchFamily="34" charset="0"/>
              </a:rPr>
              <a:t>Не забравяйте да преброите точно положените подписи в избирателния списък</a:t>
            </a:r>
          </a:p>
          <a:p>
            <a:pPr algn="just">
              <a:lnSpc>
                <a:spcPct val="107000"/>
              </a:lnSpc>
              <a:spcAft>
                <a:spcPts val="1200"/>
              </a:spcAft>
              <a:tabLst>
                <a:tab pos="457200" algn="l"/>
              </a:tabLst>
            </a:pPr>
            <a:endParaRPr lang="bg-BG" sz="2800" dirty="0">
              <a:ea typeface="Times New Roman" panose="02020603050405020304" pitchFamily="18" charset="0"/>
            </a:endParaRPr>
          </a:p>
          <a:p>
            <a:pPr marL="342900" marR="0" lvl="0" indent="-342900" algn="just">
              <a:lnSpc>
                <a:spcPct val="107000"/>
              </a:lnSpc>
              <a:spcBef>
                <a:spcPts val="0"/>
              </a:spcBef>
              <a:spcAft>
                <a:spcPts val="800"/>
              </a:spcAft>
              <a:buFont typeface="Arial" panose="020B0604020202020204" pitchFamily="34" charset="0"/>
              <a:buChar char="•"/>
              <a:tabLst>
                <a:tab pos="457200" algn="l"/>
              </a:tabLst>
            </a:pPr>
            <a:endParaRPr lang="bg-BG" sz="2400" b="1" dirty="0">
              <a:latin typeface="Calibri" panose="020F0502020204030204" pitchFamily="34" charset="0"/>
              <a:ea typeface="Calibri" panose="020F0502020204030204" pitchFamily="34" charset="0"/>
              <a:cs typeface="Times New Roman" panose="02020603050405020304" pitchFamily="18" charset="0"/>
            </a:endParaRPr>
          </a:p>
          <a:p>
            <a:pPr marR="0" lvl="0" algn="just">
              <a:lnSpc>
                <a:spcPct val="107000"/>
              </a:lnSpc>
              <a:spcBef>
                <a:spcPts val="0"/>
              </a:spcBef>
              <a:spcAft>
                <a:spcPts val="800"/>
              </a:spcAft>
              <a:tabLst>
                <a:tab pos="457200" algn="l"/>
              </a:tabLst>
            </a:pPr>
            <a:endParaRPr lang="bg-BG" sz="2400" b="1"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Arial" panose="020B0604020202020204" pitchFamily="34" charset="0"/>
              <a:buChar char="•"/>
              <a:tabLst>
                <a:tab pos="457200" algn="l"/>
              </a:tabLst>
            </a:pPr>
            <a:endParaRPr lang="bg-BG" sz="2400" b="1"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Arial" panose="020B0604020202020204" pitchFamily="34" charset="0"/>
              <a:buChar char="•"/>
              <a:tabLst>
                <a:tab pos="457200" algn="l"/>
              </a:tabLst>
            </a:pPr>
            <a:endParaRPr lang="en-US" sz="2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Заглавие 1"/>
          <p:cNvSpPr>
            <a:spLocks noGrp="1"/>
          </p:cNvSpPr>
          <p:nvPr>
            <p:ph type="title"/>
          </p:nvPr>
        </p:nvSpPr>
        <p:spPr>
          <a:xfrm>
            <a:off x="528506" y="486519"/>
            <a:ext cx="11291582" cy="1006721"/>
          </a:xfrm>
        </p:spPr>
        <p:txBody>
          <a:bodyPr>
            <a:normAutofit/>
          </a:bodyPr>
          <a:lstStyle/>
          <a:p>
            <a:pPr algn="ctr"/>
            <a:r>
              <a:rPr lang="bg-BG" sz="2400" b="1" dirty="0" smtClean="0">
                <a:solidFill>
                  <a:prstClr val="black"/>
                </a:solidFill>
                <a:latin typeface="+mn-lt"/>
              </a:rPr>
              <a:t>ВАЖНО</a:t>
            </a:r>
            <a:endParaRPr lang="bg-BG" sz="2400" b="1" dirty="0">
              <a:latin typeface="+mn-lt"/>
            </a:endParaRPr>
          </a:p>
        </p:txBody>
      </p:sp>
    </p:spTree>
    <p:extLst>
      <p:ext uri="{BB962C8B-B14F-4D97-AF65-F5344CB8AC3E}">
        <p14:creationId xmlns:p14="http://schemas.microsoft.com/office/powerpoint/2010/main" val="375863811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65564" y="2533619"/>
            <a:ext cx="9144000" cy="1417927"/>
          </a:xfrm>
        </p:spPr>
        <p:txBody>
          <a:bodyPr>
            <a:noAutofit/>
          </a:bodyPr>
          <a:lstStyle/>
          <a:p>
            <a:r>
              <a:rPr lang="bg-BG" sz="4800" b="1" dirty="0" smtClean="0">
                <a:latin typeface="+mn-lt"/>
              </a:rPr>
              <a:t>ГЛАСУВАНЕ</a:t>
            </a:r>
            <a:endParaRPr lang="en-GB" sz="4800" b="1" dirty="0">
              <a:latin typeface="+mn-lt"/>
            </a:endParaRPr>
          </a:p>
        </p:txBody>
      </p:sp>
      <p:sp>
        <p:nvSpPr>
          <p:cNvPr id="7" name="TextBox 6"/>
          <p:cNvSpPr txBox="1"/>
          <p:nvPr/>
        </p:nvSpPr>
        <p:spPr>
          <a:xfrm>
            <a:off x="5555673" y="3713019"/>
            <a:ext cx="6345382" cy="477054"/>
          </a:xfrm>
          <a:prstGeom prst="rect">
            <a:avLst/>
          </a:prstGeom>
          <a:noFill/>
        </p:spPr>
        <p:txBody>
          <a:bodyPr wrap="square" rtlCol="0">
            <a:spAutoFit/>
          </a:bodyPr>
          <a:lstStyle/>
          <a:p>
            <a:pPr algn="r"/>
            <a:endParaRPr lang="en-GB" sz="2500" dirty="0"/>
          </a:p>
        </p:txBody>
      </p:sp>
    </p:spTree>
    <p:extLst>
      <p:ext uri="{BB962C8B-B14F-4D97-AF65-F5344CB8AC3E}">
        <p14:creationId xmlns:p14="http://schemas.microsoft.com/office/powerpoint/2010/main" val="79043219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3108" y="2728737"/>
            <a:ext cx="4486656" cy="1141497"/>
          </a:xfrm>
        </p:spPr>
        <p:txBody>
          <a:bodyPr>
            <a:normAutofit/>
          </a:bodyPr>
          <a:lstStyle/>
          <a:p>
            <a:pPr algn="ctr"/>
            <a:r>
              <a:rPr lang="bg-BG" sz="4000" b="1" dirty="0" smtClean="0">
                <a:latin typeface="+mn-lt"/>
              </a:rPr>
              <a:t>Гласуване</a:t>
            </a:r>
            <a:endParaRPr lang="en-GB" sz="4000" b="1" dirty="0">
              <a:latin typeface="+mn-lt"/>
            </a:endParaRPr>
          </a:p>
        </p:txBody>
      </p:sp>
      <p:sp>
        <p:nvSpPr>
          <p:cNvPr id="6" name="Content Placeholder 5"/>
          <p:cNvSpPr>
            <a:spLocks noGrp="1"/>
          </p:cNvSpPr>
          <p:nvPr>
            <p:ph idx="1"/>
          </p:nvPr>
        </p:nvSpPr>
        <p:spPr/>
        <p:txBody>
          <a:bodyPr>
            <a:normAutofit/>
          </a:bodyPr>
          <a:lstStyle/>
          <a:p>
            <a:endParaRPr lang="bg-BG" sz="2500" dirty="0" smtClean="0"/>
          </a:p>
          <a:p>
            <a:endParaRPr lang="bg-BG" sz="2500" dirty="0"/>
          </a:p>
          <a:p>
            <a:endParaRPr lang="bg-BG" sz="2500" dirty="0" smtClean="0"/>
          </a:p>
          <a:p>
            <a:r>
              <a:rPr lang="bg-BG" sz="2500" dirty="0" smtClean="0"/>
              <a:t>След </a:t>
            </a:r>
            <a:r>
              <a:rPr lang="bg-BG" sz="2500" dirty="0"/>
              <a:t>вписване на данните на избирателя в избирателните списъци, СИК го допуска до гласуване. </a:t>
            </a:r>
            <a:endParaRPr lang="en-GB" dirty="0"/>
          </a:p>
        </p:txBody>
      </p:sp>
    </p:spTree>
    <p:extLst>
      <p:ext uri="{BB962C8B-B14F-4D97-AF65-F5344CB8AC3E}">
        <p14:creationId xmlns:p14="http://schemas.microsoft.com/office/powerpoint/2010/main" val="332737500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9292" y="114796"/>
            <a:ext cx="9991288" cy="1266721"/>
          </a:xfrm>
        </p:spPr>
        <p:txBody>
          <a:bodyPr>
            <a:normAutofit/>
          </a:bodyPr>
          <a:lstStyle/>
          <a:p>
            <a:r>
              <a:rPr lang="bg-BG" sz="3600" b="1" dirty="0">
                <a:solidFill>
                  <a:prstClr val="black"/>
                </a:solidFill>
                <a:latin typeface="Calibri" panose="020F0502020204030204"/>
              </a:rPr>
              <a:t>ГЛАСУВАНЕ С ХАРТИЕНА БЮЛЕТИНА</a:t>
            </a:r>
            <a:endParaRPr lang="bg-BG" dirty="0"/>
          </a:p>
        </p:txBody>
      </p:sp>
      <p:sp>
        <p:nvSpPr>
          <p:cNvPr id="3" name="Контейнер за съдържание 2"/>
          <p:cNvSpPr>
            <a:spLocks noGrp="1"/>
          </p:cNvSpPr>
          <p:nvPr>
            <p:ph idx="1"/>
          </p:nvPr>
        </p:nvSpPr>
        <p:spPr>
          <a:xfrm>
            <a:off x="260059" y="1641574"/>
            <a:ext cx="11635304" cy="5321287"/>
          </a:xfrm>
        </p:spPr>
        <p:txBody>
          <a:bodyPr>
            <a:noAutofit/>
          </a:bodyPr>
          <a:lstStyle/>
          <a:p>
            <a:pPr lvl="0" algn="just"/>
            <a:r>
              <a:rPr lang="bg-BG" sz="1600" dirty="0">
                <a:solidFill>
                  <a:prstClr val="black"/>
                </a:solidFill>
                <a:latin typeface="Arial" panose="020B0604020202020204" pitchFamily="34" charset="0"/>
                <a:ea typeface="Microsoft Yi Baiti" panose="03000500000000000000" pitchFamily="66" charset="0"/>
                <a:cs typeface="Arial" panose="020B0604020202020204" pitchFamily="34" charset="0"/>
              </a:rPr>
              <a:t>Член на СИК откъсва бюлетината от кочана пред избирателя, показва я, сгъва я </a:t>
            </a:r>
            <a:r>
              <a:rPr lang="ru-RU" sz="1600" dirty="0" err="1">
                <a:solidFill>
                  <a:prstClr val="black"/>
                </a:solidFill>
                <a:latin typeface="Arial" panose="020B0604020202020204" pitchFamily="34" charset="0"/>
                <a:cs typeface="Arial" panose="020B0604020202020204" pitchFamily="34" charset="0"/>
              </a:rPr>
              <a:t>така</a:t>
            </a:r>
            <a:r>
              <a:rPr lang="ru-RU" sz="1600" dirty="0">
                <a:solidFill>
                  <a:prstClr val="black"/>
                </a:solidFill>
                <a:latin typeface="Arial" panose="020B0604020202020204" pitchFamily="34" charset="0"/>
                <a:cs typeface="Arial" panose="020B0604020202020204" pitchFamily="34" charset="0"/>
              </a:rPr>
              <a:t> че </a:t>
            </a:r>
            <a:r>
              <a:rPr lang="ru-RU" sz="1600" dirty="0" err="1">
                <a:solidFill>
                  <a:prstClr val="black"/>
                </a:solidFill>
                <a:latin typeface="Arial" panose="020B0604020202020204" pitchFamily="34" charset="0"/>
                <a:cs typeface="Arial" panose="020B0604020202020204" pitchFamily="34" charset="0"/>
              </a:rPr>
              <a:t>горният</a:t>
            </a:r>
            <a:r>
              <a:rPr lang="ru-RU" sz="1600" dirty="0">
                <a:solidFill>
                  <a:prstClr val="black"/>
                </a:solidFill>
                <a:latin typeface="Arial" panose="020B0604020202020204" pitchFamily="34" charset="0"/>
                <a:cs typeface="Arial" panose="020B0604020202020204" pitchFamily="34" charset="0"/>
              </a:rPr>
              <a:t> край да </a:t>
            </a:r>
            <a:r>
              <a:rPr lang="ru-RU" sz="1600" dirty="0" err="1">
                <a:solidFill>
                  <a:prstClr val="black"/>
                </a:solidFill>
                <a:latin typeface="Arial" panose="020B0604020202020204" pitchFamily="34" charset="0"/>
                <a:cs typeface="Arial" panose="020B0604020202020204" pitchFamily="34" charset="0"/>
              </a:rPr>
              <a:t>опира</a:t>
            </a:r>
            <a:r>
              <a:rPr lang="ru-RU" sz="1600" dirty="0">
                <a:solidFill>
                  <a:prstClr val="black"/>
                </a:solidFill>
                <a:latin typeface="Arial" panose="020B0604020202020204" pitchFamily="34" charset="0"/>
                <a:cs typeface="Arial" panose="020B0604020202020204" pitchFamily="34" charset="0"/>
              </a:rPr>
              <a:t> в </a:t>
            </a:r>
            <a:r>
              <a:rPr lang="ru-RU" sz="1600" dirty="0" err="1">
                <a:solidFill>
                  <a:prstClr val="black"/>
                </a:solidFill>
                <a:latin typeface="Arial" panose="020B0604020202020204" pitchFamily="34" charset="0"/>
                <a:cs typeface="Arial" panose="020B0604020202020204" pitchFamily="34" charset="0"/>
              </a:rPr>
              <a:t>чертата</a:t>
            </a:r>
            <a:r>
              <a:rPr lang="ru-RU" sz="1600" dirty="0">
                <a:solidFill>
                  <a:prstClr val="black"/>
                </a:solidFill>
                <a:latin typeface="Arial" panose="020B0604020202020204" pitchFamily="34" charset="0"/>
                <a:cs typeface="Arial" panose="020B0604020202020204" pitchFamily="34" charset="0"/>
              </a:rPr>
              <a:t> под последното поле с </a:t>
            </a:r>
            <a:r>
              <a:rPr lang="ru-RU" sz="1600" dirty="0" err="1">
                <a:solidFill>
                  <a:prstClr val="black"/>
                </a:solidFill>
                <a:latin typeface="Arial" panose="020B0604020202020204" pitchFamily="34" charset="0"/>
                <a:cs typeface="Arial" panose="020B0604020202020204" pitchFamily="34" charset="0"/>
              </a:rPr>
              <a:t>квадратчето</a:t>
            </a:r>
            <a:r>
              <a:rPr lang="ru-RU" sz="1600" dirty="0">
                <a:solidFill>
                  <a:prstClr val="black"/>
                </a:solidFill>
                <a:latin typeface="Arial" panose="020B0604020202020204" pitchFamily="34" charset="0"/>
                <a:cs typeface="Arial" panose="020B0604020202020204" pitchFamily="34" charset="0"/>
              </a:rPr>
              <a:t> „Не </a:t>
            </a:r>
            <a:r>
              <a:rPr lang="ru-RU" sz="1600" dirty="0" err="1">
                <a:solidFill>
                  <a:prstClr val="black"/>
                </a:solidFill>
                <a:latin typeface="Arial" panose="020B0604020202020204" pitchFamily="34" charset="0"/>
                <a:cs typeface="Arial" panose="020B0604020202020204" pitchFamily="34" charset="0"/>
              </a:rPr>
              <a:t>подкрепям</a:t>
            </a:r>
            <a:r>
              <a:rPr lang="ru-RU" sz="1600" dirty="0">
                <a:solidFill>
                  <a:prstClr val="black"/>
                </a:solidFill>
                <a:latin typeface="Arial" panose="020B0604020202020204" pitchFamily="34" charset="0"/>
                <a:cs typeface="Arial" panose="020B0604020202020204" pitchFamily="34" charset="0"/>
              </a:rPr>
              <a:t> никого“, без да се </a:t>
            </a:r>
            <a:r>
              <a:rPr lang="ru-RU" sz="1600" dirty="0" err="1">
                <a:solidFill>
                  <a:prstClr val="black"/>
                </a:solidFill>
                <a:latin typeface="Arial" panose="020B0604020202020204" pitchFamily="34" charset="0"/>
                <a:cs typeface="Arial" panose="020B0604020202020204" pitchFamily="34" charset="0"/>
              </a:rPr>
              <a:t>закрива</a:t>
            </a:r>
            <a:r>
              <a:rPr lang="ru-RU" sz="1600" dirty="0">
                <a:solidFill>
                  <a:prstClr val="black"/>
                </a:solidFill>
                <a:latin typeface="Arial" panose="020B0604020202020204" pitchFamily="34" charset="0"/>
                <a:cs typeface="Arial" panose="020B0604020202020204" pitchFamily="34" charset="0"/>
              </a:rPr>
              <a:t> номерът на бюлетината в </a:t>
            </a:r>
            <a:r>
              <a:rPr lang="ru-RU" sz="1600" dirty="0" err="1">
                <a:solidFill>
                  <a:prstClr val="black"/>
                </a:solidFill>
                <a:latin typeface="Arial" panose="020B0604020202020204" pitchFamily="34" charset="0"/>
                <a:cs typeface="Arial" panose="020B0604020202020204" pitchFamily="34" charset="0"/>
              </a:rPr>
              <a:t>долния</a:t>
            </a:r>
            <a:r>
              <a:rPr lang="ru-RU" sz="1600" dirty="0">
                <a:solidFill>
                  <a:prstClr val="black"/>
                </a:solidFill>
                <a:latin typeface="Arial" panose="020B0604020202020204" pitchFamily="34" charset="0"/>
                <a:cs typeface="Arial" panose="020B0604020202020204" pitchFamily="34" charset="0"/>
              </a:rPr>
              <a:t> десен </a:t>
            </a:r>
            <a:r>
              <a:rPr lang="ru-RU" sz="1600" dirty="0" err="1">
                <a:solidFill>
                  <a:prstClr val="black"/>
                </a:solidFill>
                <a:latin typeface="Arial" panose="020B0604020202020204" pitchFamily="34" charset="0"/>
                <a:cs typeface="Arial" panose="020B0604020202020204" pitchFamily="34" charset="0"/>
              </a:rPr>
              <a:t>ъгъл</a:t>
            </a:r>
            <a:r>
              <a:rPr lang="ru-RU" sz="1600" dirty="0">
                <a:solidFill>
                  <a:prstClr val="black"/>
                </a:solidFill>
                <a:latin typeface="Arial" panose="020B0604020202020204" pitchFamily="34" charset="0"/>
                <a:cs typeface="Arial" panose="020B0604020202020204" pitchFamily="34" charset="0"/>
              </a:rPr>
              <a:t> и </a:t>
            </a:r>
            <a:r>
              <a:rPr lang="ru-RU" sz="1600" dirty="0" err="1">
                <a:solidFill>
                  <a:prstClr val="black"/>
                </a:solidFill>
                <a:latin typeface="Arial" panose="020B0604020202020204" pitchFamily="34" charset="0"/>
                <a:cs typeface="Arial" panose="020B0604020202020204" pitchFamily="34" charset="0"/>
              </a:rPr>
              <a:t>перфорацията</a:t>
            </a:r>
            <a:r>
              <a:rPr lang="ru-RU" sz="1600" dirty="0">
                <a:solidFill>
                  <a:prstClr val="black"/>
                </a:solidFill>
                <a:latin typeface="Arial" panose="020B0604020202020204" pitchFamily="34" charset="0"/>
                <a:cs typeface="Arial" panose="020B0604020202020204" pitchFamily="34" charset="0"/>
              </a:rPr>
              <a:t> над него</a:t>
            </a:r>
            <a:r>
              <a:rPr lang="bg-BG" sz="1600" dirty="0">
                <a:solidFill>
                  <a:prstClr val="black"/>
                </a:solidFill>
                <a:latin typeface="Arial" panose="020B0604020202020204" pitchFamily="34" charset="0"/>
                <a:ea typeface="Microsoft Yi Baiti" panose="03000500000000000000" pitchFamily="66" charset="0"/>
                <a:cs typeface="Arial" panose="020B0604020202020204" pitchFamily="34" charset="0"/>
              </a:rPr>
              <a:t> и поставя един печат на гърба й и я подава на избирателя </a:t>
            </a:r>
          </a:p>
          <a:p>
            <a:pPr algn="just"/>
            <a:r>
              <a:rPr lang="bg-BG" sz="1600" dirty="0" smtClean="0">
                <a:solidFill>
                  <a:prstClr val="black"/>
                </a:solidFill>
                <a:latin typeface="Arial" panose="020B0604020202020204" pitchFamily="34" charset="0"/>
                <a:ea typeface="Microsoft Yi Baiti" panose="03000500000000000000" pitchFamily="66" charset="0"/>
                <a:cs typeface="Arial" panose="020B0604020202020204" pitchFamily="34" charset="0"/>
              </a:rPr>
              <a:t>!!!Забранено </a:t>
            </a:r>
            <a:r>
              <a:rPr lang="bg-BG" sz="1600" dirty="0">
                <a:solidFill>
                  <a:prstClr val="black"/>
                </a:solidFill>
                <a:latin typeface="Arial" panose="020B0604020202020204" pitchFamily="34" charset="0"/>
                <a:ea typeface="Microsoft Yi Baiti" panose="03000500000000000000" pitchFamily="66" charset="0"/>
                <a:cs typeface="Arial" panose="020B0604020202020204" pitchFamily="34" charset="0"/>
              </a:rPr>
              <a:t>е да се откъсват бюлетини от кочана </a:t>
            </a:r>
            <a:r>
              <a:rPr lang="bg-BG" sz="1600" dirty="0" smtClean="0">
                <a:solidFill>
                  <a:prstClr val="black"/>
                </a:solidFill>
                <a:latin typeface="Arial" panose="020B0604020202020204" pitchFamily="34" charset="0"/>
                <a:ea typeface="Microsoft Yi Baiti" panose="03000500000000000000" pitchFamily="66" charset="0"/>
                <a:cs typeface="Arial" panose="020B0604020202020204" pitchFamily="34" charset="0"/>
              </a:rPr>
              <a:t>предварително</a:t>
            </a:r>
          </a:p>
          <a:p>
            <a:pPr lvl="0" algn="just"/>
            <a:r>
              <a:rPr lang="bg-BG" sz="1600" dirty="0" smtClean="0">
                <a:solidFill>
                  <a:prstClr val="black"/>
                </a:solidFill>
                <a:latin typeface="Arial" panose="020B0604020202020204" pitchFamily="34" charset="0"/>
                <a:ea typeface="Microsoft Yi Baiti" panose="03000500000000000000" pitchFamily="66" charset="0"/>
                <a:cs typeface="Arial" panose="020B0604020202020204" pitchFamily="34" charset="0"/>
              </a:rPr>
              <a:t>Избирателят </a:t>
            </a:r>
            <a:r>
              <a:rPr lang="bg-BG" sz="1600" dirty="0">
                <a:solidFill>
                  <a:prstClr val="black"/>
                </a:solidFill>
                <a:latin typeface="Arial" panose="020B0604020202020204" pitchFamily="34" charset="0"/>
                <a:ea typeface="Microsoft Yi Baiti" panose="03000500000000000000" pitchFamily="66" charset="0"/>
                <a:cs typeface="Arial" panose="020B0604020202020204" pitchFamily="34" charset="0"/>
              </a:rPr>
              <a:t>излиза от </a:t>
            </a:r>
            <a:r>
              <a:rPr lang="bg-BG" sz="1600" dirty="0" smtClean="0">
                <a:solidFill>
                  <a:prstClr val="black"/>
                </a:solidFill>
                <a:latin typeface="Arial" panose="020B0604020202020204" pitchFamily="34" charset="0"/>
                <a:ea typeface="Microsoft Yi Baiti" panose="03000500000000000000" pitchFamily="66" charset="0"/>
                <a:cs typeface="Arial" panose="020B0604020202020204" pitchFamily="34" charset="0"/>
              </a:rPr>
              <a:t>ПАРАВАНА със </a:t>
            </a:r>
            <a:r>
              <a:rPr lang="bg-BG" sz="1600" dirty="0">
                <a:solidFill>
                  <a:prstClr val="black"/>
                </a:solidFill>
                <a:latin typeface="Arial" panose="020B0604020202020204" pitchFamily="34" charset="0"/>
                <a:ea typeface="Microsoft Yi Baiti" panose="03000500000000000000" pitchFamily="66" charset="0"/>
                <a:cs typeface="Arial" panose="020B0604020202020204" pitchFamily="34" charset="0"/>
              </a:rPr>
              <a:t>сгъната бюлетина и я подава на член на комисията, който поставя задължително втори печат на гърба на бюлетината и сверява дали номерът върху бюлетината съответства на номера в кочана</a:t>
            </a:r>
          </a:p>
          <a:p>
            <a:pPr algn="just"/>
            <a:r>
              <a:rPr lang="bg-BG" sz="1600" dirty="0">
                <a:solidFill>
                  <a:prstClr val="black"/>
                </a:solidFill>
                <a:latin typeface="Arial" panose="020B0604020202020204" pitchFamily="34" charset="0"/>
                <a:ea typeface="Microsoft Yi Baiti" panose="03000500000000000000" pitchFamily="66" charset="0"/>
                <a:cs typeface="Arial" panose="020B0604020202020204" pitchFamily="34" charset="0"/>
              </a:rPr>
              <a:t>Преди да върне бюлетината на избирателя, членът на СИК задължително се уверява, че е поставил втория печат на гърба на </a:t>
            </a:r>
            <a:r>
              <a:rPr lang="bg-BG" sz="1600" dirty="0" smtClean="0">
                <a:solidFill>
                  <a:prstClr val="black"/>
                </a:solidFill>
                <a:latin typeface="Arial" panose="020B0604020202020204" pitchFamily="34" charset="0"/>
                <a:ea typeface="Calibri" panose="020F0502020204030204" pitchFamily="34" charset="0"/>
                <a:cs typeface="Arial" panose="020B0604020202020204" pitchFamily="34" charset="0"/>
              </a:rPr>
              <a:t>бюлетината- </a:t>
            </a:r>
            <a:r>
              <a:rPr lang="bg-BG" sz="1600" dirty="0">
                <a:latin typeface="Arial" panose="020B0604020202020204" pitchFamily="34" charset="0"/>
                <a:ea typeface="Calibri" panose="020F0502020204030204" pitchFamily="34" charset="0"/>
                <a:cs typeface="Arial" panose="020B0604020202020204" pitchFamily="34" charset="0"/>
              </a:rPr>
              <a:t>Членът на СИК носи административнонаказателна отговорност по Изборния кодекс, ако не постави втори печат</a:t>
            </a:r>
            <a:r>
              <a:rPr lang="bg-BG" sz="1600" dirty="0" smtClean="0">
                <a:latin typeface="Arial" panose="020B0604020202020204" pitchFamily="34" charset="0"/>
                <a:ea typeface="Calibri" panose="020F0502020204030204" pitchFamily="34" charset="0"/>
                <a:cs typeface="Arial" panose="020B0604020202020204" pitchFamily="34" charset="0"/>
              </a:rPr>
              <a:t>.</a:t>
            </a:r>
            <a:endParaRPr lang="bg-BG" sz="1600"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lvl="0" algn="just"/>
            <a:r>
              <a:rPr lang="bg-BG" sz="1600" dirty="0">
                <a:solidFill>
                  <a:prstClr val="black"/>
                </a:solidFill>
                <a:latin typeface="Arial" panose="020B0604020202020204" pitchFamily="34" charset="0"/>
                <a:ea typeface="Microsoft Yi Baiti" panose="03000500000000000000" pitchFamily="66" charset="0"/>
                <a:cs typeface="Arial" panose="020B0604020202020204" pitchFamily="34" charset="0"/>
              </a:rPr>
              <a:t>Забранено е да се разгъва сгънатата бюлетина при поставяне на печата на гърба й и при откъсване на отрязъка!!!</a:t>
            </a:r>
          </a:p>
          <a:p>
            <a:pPr lvl="0" algn="just"/>
            <a:r>
              <a:rPr lang="bg-BG" sz="1600" dirty="0">
                <a:solidFill>
                  <a:prstClr val="black"/>
                </a:solidFill>
                <a:latin typeface="Arial" panose="020B0604020202020204" pitchFamily="34" charset="0"/>
                <a:cs typeface="Arial" panose="020B0604020202020204" pitchFamily="34" charset="0"/>
              </a:rPr>
              <a:t>Избирателят пуска бюлетината в избирателната кутия, подписва се в избирателния списък и получава документа си за самоличност.</a:t>
            </a:r>
            <a:endParaRPr lang="en-US" sz="1600" dirty="0">
              <a:solidFill>
                <a:prstClr val="black"/>
              </a:solidFill>
              <a:latin typeface="Arial" panose="020B0604020202020204" pitchFamily="34" charset="0"/>
              <a:cs typeface="Arial" panose="020B0604020202020204" pitchFamily="34" charset="0"/>
            </a:endParaRPr>
          </a:p>
          <a:p>
            <a:pPr lvl="0" algn="just"/>
            <a:r>
              <a:rPr lang="bg-BG" sz="1600" dirty="0">
                <a:solidFill>
                  <a:prstClr val="black"/>
                </a:solidFill>
                <a:latin typeface="Arial" panose="020B0604020202020204" pitchFamily="34" charset="0"/>
                <a:ea typeface="Microsoft Yi Baiti" panose="03000500000000000000" pitchFamily="66" charset="0"/>
                <a:cs typeface="Arial" panose="020B0604020202020204" pitchFamily="34" charset="0"/>
              </a:rPr>
              <a:t>При запълване на избирателната кутия върху нейния отвор се залепва хартиена лента с подписите на членовете на комисията и се подпечатва с печата на СИК.</a:t>
            </a:r>
            <a:endParaRPr lang="en-US" sz="1600" dirty="0">
              <a:solidFill>
                <a:prstClr val="black"/>
              </a:solidFill>
              <a:latin typeface="Arial" panose="020B0604020202020204" pitchFamily="34" charset="0"/>
              <a:cs typeface="Arial" panose="020B0604020202020204" pitchFamily="34" charset="0"/>
            </a:endParaRPr>
          </a:p>
          <a:p>
            <a:endParaRPr lang="bg-BG" sz="17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2425319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31845" y="527505"/>
            <a:ext cx="9982899" cy="940568"/>
          </a:xfrm>
        </p:spPr>
        <p:txBody>
          <a:bodyPr>
            <a:normAutofit fontScale="90000"/>
          </a:bodyPr>
          <a:lstStyle/>
          <a:p>
            <a:r>
              <a:rPr lang="bg-BG" sz="4000" b="1" dirty="0" smtClean="0">
                <a:solidFill>
                  <a:prstClr val="black"/>
                </a:solidFill>
                <a:latin typeface="Calibri" panose="020F0502020204030204" pitchFamily="34" charset="0"/>
                <a:cs typeface="Calibri" panose="020F0502020204030204" pitchFamily="34" charset="0"/>
              </a:rPr>
              <a:t/>
            </a:r>
            <a:br>
              <a:rPr lang="bg-BG" sz="4000" b="1" dirty="0" smtClean="0">
                <a:solidFill>
                  <a:prstClr val="black"/>
                </a:solidFill>
                <a:latin typeface="Calibri" panose="020F0502020204030204" pitchFamily="34" charset="0"/>
                <a:cs typeface="Calibri" panose="020F0502020204030204" pitchFamily="34" charset="0"/>
              </a:rPr>
            </a:br>
            <a:r>
              <a:rPr lang="bg-BG" sz="4000" b="1" dirty="0" smtClean="0">
                <a:solidFill>
                  <a:prstClr val="black"/>
                </a:solidFill>
                <a:latin typeface="Calibri" panose="020F0502020204030204" pitchFamily="34" charset="0"/>
                <a:cs typeface="Calibri" panose="020F0502020204030204" pitchFamily="34" charset="0"/>
              </a:rPr>
              <a:t>ПРИ </a:t>
            </a:r>
            <a:r>
              <a:rPr lang="bg-BG" sz="4000" b="1" dirty="0">
                <a:solidFill>
                  <a:prstClr val="black"/>
                </a:solidFill>
                <a:latin typeface="Calibri" panose="020F0502020204030204" pitchFamily="34" charset="0"/>
                <a:cs typeface="Calibri" panose="020F0502020204030204" pitchFamily="34" charset="0"/>
              </a:rPr>
              <a:t>СГРЕШЕНА </a:t>
            </a:r>
            <a:r>
              <a:rPr lang="bg-BG" sz="4000" b="1" dirty="0" smtClean="0">
                <a:solidFill>
                  <a:prstClr val="black"/>
                </a:solidFill>
                <a:latin typeface="Calibri" panose="020F0502020204030204" pitchFamily="34" charset="0"/>
                <a:cs typeface="Calibri" panose="020F0502020204030204" pitchFamily="34" charset="0"/>
              </a:rPr>
              <a:t>БЮЛЕТИНА</a:t>
            </a:r>
            <a:r>
              <a:rPr lang="bg-BG" b="1" dirty="0">
                <a:solidFill>
                  <a:prstClr val="black"/>
                </a:solidFill>
                <a:latin typeface="Calibri" panose="020F0502020204030204" pitchFamily="34" charset="0"/>
                <a:cs typeface="Calibri" panose="020F0502020204030204" pitchFamily="34" charset="0"/>
              </a:rPr>
              <a:t/>
            </a:r>
            <a:br>
              <a:rPr lang="bg-BG" b="1" dirty="0">
                <a:solidFill>
                  <a:prstClr val="black"/>
                </a:solidFill>
                <a:latin typeface="Calibri" panose="020F0502020204030204" pitchFamily="34" charset="0"/>
                <a:cs typeface="Calibri" panose="020F0502020204030204" pitchFamily="34" charset="0"/>
              </a:rPr>
            </a:br>
            <a:endParaRPr lang="en-GB" dirty="0"/>
          </a:p>
        </p:txBody>
      </p:sp>
      <p:sp>
        <p:nvSpPr>
          <p:cNvPr id="3" name="Контейнер за съдържание 2"/>
          <p:cNvSpPr>
            <a:spLocks noGrp="1"/>
          </p:cNvSpPr>
          <p:nvPr>
            <p:ph idx="1"/>
          </p:nvPr>
        </p:nvSpPr>
        <p:spPr>
          <a:xfrm>
            <a:off x="1031845" y="2038526"/>
            <a:ext cx="9890621" cy="3701502"/>
          </a:xfrm>
        </p:spPr>
        <p:txBody>
          <a:bodyPr>
            <a:normAutofit/>
          </a:bodyPr>
          <a:lstStyle/>
          <a:p>
            <a:pPr lvl="0" algn="just"/>
            <a:r>
              <a:rPr lang="bg-BG" sz="1900" dirty="0" smtClean="0">
                <a:solidFill>
                  <a:prstClr val="black"/>
                </a:solidFill>
                <a:latin typeface="Arial" panose="020B0604020202020204" pitchFamily="34" charset="0"/>
                <a:ea typeface="Microsoft Yi Baiti" panose="03000500000000000000" pitchFamily="66" charset="0"/>
                <a:cs typeface="Arial" panose="020B0604020202020204" pitchFamily="34" charset="0"/>
              </a:rPr>
              <a:t>Ако </a:t>
            </a:r>
            <a:r>
              <a:rPr lang="bg-BG" sz="1900" dirty="0">
                <a:solidFill>
                  <a:prstClr val="black"/>
                </a:solidFill>
                <a:latin typeface="Arial" panose="020B0604020202020204" pitchFamily="34" charset="0"/>
                <a:ea typeface="Microsoft Yi Baiti" panose="03000500000000000000" pitchFamily="66" charset="0"/>
                <a:cs typeface="Arial" panose="020B0604020202020204" pitchFamily="34" charset="0"/>
              </a:rPr>
              <a:t>избирателят сгреши при попълването на бюлетината, той има право да поиска </a:t>
            </a:r>
            <a:r>
              <a:rPr lang="bg-BG" sz="1900" b="1" dirty="0">
                <a:solidFill>
                  <a:prstClr val="black"/>
                </a:solidFill>
                <a:latin typeface="Arial" panose="020B0604020202020204" pitchFamily="34" charset="0"/>
                <a:ea typeface="Microsoft Yi Baiti" panose="03000500000000000000" pitchFamily="66" charset="0"/>
                <a:cs typeface="Arial" panose="020B0604020202020204" pitchFamily="34" charset="0"/>
              </a:rPr>
              <a:t>втора бюлетина</a:t>
            </a:r>
            <a:r>
              <a:rPr lang="bg-BG" sz="1900" dirty="0">
                <a:solidFill>
                  <a:prstClr val="black"/>
                </a:solidFill>
                <a:latin typeface="Arial" panose="020B0604020202020204" pitchFamily="34" charset="0"/>
                <a:ea typeface="Microsoft Yi Baiti" panose="03000500000000000000" pitchFamily="66" charset="0"/>
                <a:cs typeface="Arial" panose="020B0604020202020204" pitchFamily="34" charset="0"/>
              </a:rPr>
              <a:t>, </a:t>
            </a:r>
            <a:r>
              <a:rPr lang="bg-BG" sz="1900" b="1" dirty="0">
                <a:solidFill>
                  <a:prstClr val="black"/>
                </a:solidFill>
                <a:latin typeface="Arial" panose="020B0604020202020204" pitchFamily="34" charset="0"/>
                <a:ea typeface="Microsoft Yi Baiti" panose="03000500000000000000" pitchFamily="66" charset="0"/>
                <a:cs typeface="Arial" panose="020B0604020202020204" pitchFamily="34" charset="0"/>
              </a:rPr>
              <a:t>но само веднъж</a:t>
            </a:r>
            <a:r>
              <a:rPr lang="bg-BG" sz="1900" dirty="0">
                <a:solidFill>
                  <a:prstClr val="black"/>
                </a:solidFill>
                <a:latin typeface="Arial" panose="020B0604020202020204" pitchFamily="34" charset="0"/>
                <a:ea typeface="Microsoft Yi Baiti" panose="03000500000000000000" pitchFamily="66" charset="0"/>
                <a:cs typeface="Arial" panose="020B0604020202020204" pitchFamily="34" charset="0"/>
              </a:rPr>
              <a:t>. Членът на СИК взема сгрешената бюлетина, без да я разгъва и надписва върху гърба й „сгрешена“. Тази бюлетина се подписва от председателя, секретаря и член на комисията и се поставя печат, след което се отделя настрани. Членът на СИК подава на избирателя нова бюлетина, като я сгъва и подпечатва по вече указания ред. </a:t>
            </a:r>
            <a:r>
              <a:rPr lang="bg-BG" sz="1900" b="1" dirty="0">
                <a:solidFill>
                  <a:prstClr val="black"/>
                </a:solidFill>
                <a:latin typeface="Arial" panose="020B0604020202020204" pitchFamily="34" charset="0"/>
                <a:ea typeface="Microsoft Yi Baiti" panose="03000500000000000000" pitchFamily="66" charset="0"/>
                <a:cs typeface="Arial" panose="020B0604020202020204" pitchFamily="34" charset="0"/>
              </a:rPr>
              <a:t>Избирателят може да сгреши само един път. </a:t>
            </a:r>
            <a:r>
              <a:rPr lang="bg-BG" sz="1900" dirty="0">
                <a:solidFill>
                  <a:prstClr val="black"/>
                </a:solidFill>
                <a:latin typeface="Arial" panose="020B0604020202020204" pitchFamily="34" charset="0"/>
                <a:ea typeface="Microsoft Yi Baiti" panose="03000500000000000000" pitchFamily="66" charset="0"/>
                <a:cs typeface="Arial" panose="020B0604020202020204" pitchFamily="34" charset="0"/>
              </a:rPr>
              <a:t>При повторна грешка избирателят не получава нова бюлетина. В графа „Забележки“ членът на СИК отбелязва, че лицето не е гласувало, тъй като два пъти е сгрешило при гласуването</a:t>
            </a:r>
            <a:r>
              <a:rPr lang="bg-BG" sz="1900" dirty="0" smtClean="0">
                <a:solidFill>
                  <a:prstClr val="black"/>
                </a:solidFill>
                <a:latin typeface="Arial" panose="020B0604020202020204" pitchFamily="34" charset="0"/>
                <a:ea typeface="Microsoft Yi Baiti" panose="03000500000000000000" pitchFamily="66" charset="0"/>
                <a:cs typeface="Arial" panose="020B0604020202020204" pitchFamily="34" charset="0"/>
              </a:rPr>
              <a:t>.</a:t>
            </a:r>
          </a:p>
          <a:p>
            <a:pPr marL="0" lvl="0" indent="0" algn="just">
              <a:buNone/>
            </a:pPr>
            <a:endParaRPr lang="bg-BG" sz="1900" dirty="0">
              <a:solidFill>
                <a:prstClr val="black"/>
              </a:solidFill>
              <a:latin typeface="Arial" panose="020B0604020202020204" pitchFamily="34" charset="0"/>
              <a:ea typeface="Microsoft Yi Baiti" panose="03000500000000000000" pitchFamily="66" charset="0"/>
              <a:cs typeface="Arial" panose="020B0604020202020204" pitchFamily="34" charset="0"/>
            </a:endParaRPr>
          </a:p>
          <a:p>
            <a:pPr lvl="0" algn="just"/>
            <a:r>
              <a:rPr lang="bg-BG" sz="1900" b="1" u="sng" dirty="0">
                <a:solidFill>
                  <a:prstClr val="black"/>
                </a:solidFill>
                <a:latin typeface="Arial" panose="020B0604020202020204" pitchFamily="34" charset="0"/>
                <a:ea typeface="Microsoft Yi Baiti" panose="03000500000000000000" pitchFamily="66" charset="0"/>
                <a:cs typeface="Arial" panose="020B0604020202020204" pitchFamily="34" charset="0"/>
              </a:rPr>
              <a:t>Не забравяйте да опишете тези бюлетини в протокола на СИК!!!</a:t>
            </a:r>
            <a:endParaRPr lang="bg-BG" sz="1900" b="1" u="sng" dirty="0">
              <a:solidFill>
                <a:prstClr val="black"/>
              </a:solidFill>
              <a:latin typeface="Arial" panose="020B0604020202020204" pitchFamily="34" charset="0"/>
              <a:cs typeface="Arial" panose="020B0604020202020204" pitchFamily="34" charset="0"/>
            </a:endParaRPr>
          </a:p>
          <a:p>
            <a:endParaRPr lang="bg-BG" u="sng" dirty="0"/>
          </a:p>
        </p:txBody>
      </p:sp>
    </p:spTree>
    <p:extLst>
      <p:ext uri="{BB962C8B-B14F-4D97-AF65-F5344CB8AC3E}">
        <p14:creationId xmlns:p14="http://schemas.microsoft.com/office/powerpoint/2010/main" val="229557029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796955" y="576762"/>
            <a:ext cx="10620916" cy="1033924"/>
          </a:xfrm>
        </p:spPr>
        <p:txBody>
          <a:bodyPr>
            <a:normAutofit fontScale="90000"/>
          </a:bodyPr>
          <a:lstStyle/>
          <a:p>
            <a:pPr marL="228600" lvl="0" indent="-228600" algn="ctr">
              <a:spcBef>
                <a:spcPts val="1000"/>
              </a:spcBef>
            </a:pPr>
            <a:r>
              <a:rPr lang="bg-BG" sz="2600" b="1" dirty="0" smtClean="0">
                <a:solidFill>
                  <a:prstClr val="black"/>
                </a:solidFill>
                <a:latin typeface="Calibri" panose="020F0502020204030204"/>
                <a:ea typeface="+mn-ea"/>
                <a:cs typeface="+mn-cs"/>
              </a:rPr>
              <a:t/>
            </a:r>
            <a:br>
              <a:rPr lang="bg-BG" sz="2600" b="1" dirty="0" smtClean="0">
                <a:solidFill>
                  <a:prstClr val="black"/>
                </a:solidFill>
                <a:latin typeface="Calibri" panose="020F0502020204030204"/>
                <a:ea typeface="+mn-ea"/>
                <a:cs typeface="+mn-cs"/>
              </a:rPr>
            </a:br>
            <a:r>
              <a:rPr lang="bg-BG" sz="2600" b="1" dirty="0" smtClean="0">
                <a:solidFill>
                  <a:prstClr val="black"/>
                </a:solidFill>
                <a:latin typeface="Calibri" panose="020F0502020204030204"/>
                <a:ea typeface="+mn-ea"/>
                <a:cs typeface="+mn-cs"/>
              </a:rPr>
              <a:t>ПРИ </a:t>
            </a:r>
            <a:r>
              <a:rPr lang="bg-BG" sz="2600" b="1" dirty="0">
                <a:solidFill>
                  <a:prstClr val="black"/>
                </a:solidFill>
                <a:latin typeface="Calibri" panose="020F0502020204030204"/>
                <a:ea typeface="+mn-ea"/>
                <a:cs typeface="+mn-cs"/>
              </a:rPr>
              <a:t>ПОКАЗАН И ЗАСНЕТ ВОТ, БЮЛЕТИНИ С НЕСЪОТВЕТСТВАЩ НОМЕР /НЕДЕЙСТВИТЕЛНИ БЮЛЕТИНИ/</a:t>
            </a:r>
            <a:br>
              <a:rPr lang="bg-BG" sz="2600" b="1" dirty="0">
                <a:solidFill>
                  <a:prstClr val="black"/>
                </a:solidFill>
                <a:latin typeface="Calibri" panose="020F0502020204030204"/>
                <a:ea typeface="+mn-ea"/>
                <a:cs typeface="+mn-cs"/>
              </a:rPr>
            </a:br>
            <a:endParaRPr lang="bg-BG" sz="2600" dirty="0"/>
          </a:p>
        </p:txBody>
      </p:sp>
      <p:sp>
        <p:nvSpPr>
          <p:cNvPr id="3" name="Контейнер за съдържание 2"/>
          <p:cNvSpPr>
            <a:spLocks noGrp="1"/>
          </p:cNvSpPr>
          <p:nvPr>
            <p:ph idx="1"/>
          </p:nvPr>
        </p:nvSpPr>
        <p:spPr>
          <a:xfrm>
            <a:off x="1115736" y="2235373"/>
            <a:ext cx="10302134" cy="4219956"/>
          </a:xfrm>
        </p:spPr>
        <p:txBody>
          <a:bodyPr>
            <a:normAutofit fontScale="62500" lnSpcReduction="20000"/>
          </a:bodyPr>
          <a:lstStyle/>
          <a:p>
            <a:pPr lvl="0" indent="449580" algn="just"/>
            <a:r>
              <a:rPr lang="ru-RU" sz="3100" dirty="0">
                <a:solidFill>
                  <a:prstClr val="black"/>
                </a:solidFill>
                <a:latin typeface="Arial" panose="020B0604020202020204" pitchFamily="34" charset="0"/>
                <a:ea typeface="Microsoft Yi Baiti" panose="03000500000000000000" pitchFamily="66" charset="0"/>
                <a:cs typeface="Arial" panose="020B0604020202020204" pitchFamily="34" charset="0"/>
              </a:rPr>
              <a:t>Ако избирателят покаже своя вот, заснеме вота си или представи хартиена бюлетина с несъответстващ номер на номера в кочана, тази бюлетина не се пуска в избирателната кутия. На избирателя не се дава втора хартиена бюлетина и не се допуска да гласува</a:t>
            </a:r>
            <a:r>
              <a:rPr lang="ru-RU" sz="3100" dirty="0" smtClean="0">
                <a:solidFill>
                  <a:prstClr val="black"/>
                </a:solidFill>
                <a:latin typeface="Arial" panose="020B0604020202020204" pitchFamily="34" charset="0"/>
                <a:ea typeface="Microsoft Yi Baiti" panose="03000500000000000000" pitchFamily="66" charset="0"/>
                <a:cs typeface="Arial" panose="020B0604020202020204" pitchFamily="34" charset="0"/>
              </a:rPr>
              <a:t>.</a:t>
            </a:r>
            <a:endParaRPr lang="en-GB" sz="3100" dirty="0" smtClean="0">
              <a:solidFill>
                <a:prstClr val="black"/>
              </a:solidFill>
              <a:latin typeface="Arial" panose="020B0604020202020204" pitchFamily="34" charset="0"/>
              <a:ea typeface="Microsoft Yi Baiti" panose="03000500000000000000" pitchFamily="66" charset="0"/>
              <a:cs typeface="Arial" panose="020B0604020202020204" pitchFamily="34" charset="0"/>
            </a:endParaRPr>
          </a:p>
          <a:p>
            <a:pPr lvl="0" indent="449580" algn="just"/>
            <a:r>
              <a:rPr lang="bg-BG" sz="3100" dirty="0" smtClean="0">
                <a:solidFill>
                  <a:prstClr val="black"/>
                </a:solidFill>
                <a:latin typeface="Arial" panose="020B0604020202020204" pitchFamily="34" charset="0"/>
                <a:ea typeface="Times New Roman" panose="02020603050405020304" pitchFamily="18" charset="0"/>
                <a:cs typeface="Arial" panose="020B0604020202020204" pitchFamily="34" charset="0"/>
              </a:rPr>
              <a:t>При </a:t>
            </a:r>
            <a:r>
              <a:rPr lang="bg-BG" sz="3100" dirty="0">
                <a:solidFill>
                  <a:prstClr val="black"/>
                </a:solidFill>
                <a:latin typeface="Arial" panose="020B0604020202020204" pitchFamily="34" charset="0"/>
                <a:ea typeface="Times New Roman" panose="02020603050405020304" pitchFamily="18" charset="0"/>
                <a:cs typeface="Arial" panose="020B0604020202020204" pitchFamily="34" charset="0"/>
              </a:rPr>
              <a:t>заснет вот и показан вот СИК незабавно обявява бюлетината за недействителна и отбелязва това обстоятелство върху бюлетината и в графа „Забележки“ на избирателния списък. Бюлетината се унищожава с надпис „Недействителна по чл. 227“ (заснет вот) или „Недействителна по чл. 228“ (показан вот).</a:t>
            </a:r>
          </a:p>
          <a:p>
            <a:pPr lvl="0" indent="450215" algn="just"/>
            <a:r>
              <a:rPr lang="bg-BG" sz="3100" dirty="0">
                <a:solidFill>
                  <a:prstClr val="black"/>
                </a:solidFill>
                <a:latin typeface="Arial" panose="020B0604020202020204" pitchFamily="34" charset="0"/>
                <a:ea typeface="Times New Roman" panose="02020603050405020304" pitchFamily="18" charset="0"/>
                <a:cs typeface="Arial" panose="020B0604020202020204" pitchFamily="34" charset="0"/>
              </a:rPr>
              <a:t>При несъответствие на номера на бюлетината с номер в кочана тази бюлетина се обявява за недействителна и това обстоятелство се отбелязва върху бюлетината и в графа „Забележки“ на избирателния списък. </a:t>
            </a:r>
            <a:r>
              <a:rPr lang="bg-BG" sz="3100" b="1" dirty="0">
                <a:solidFill>
                  <a:prstClr val="black"/>
                </a:solidFill>
                <a:latin typeface="Arial" panose="020B0604020202020204" pitchFamily="34" charset="0"/>
                <a:ea typeface="Times New Roman" panose="02020603050405020304" pitchFamily="18" charset="0"/>
                <a:cs typeface="Arial" panose="020B0604020202020204" pitchFamily="34" charset="0"/>
              </a:rPr>
              <a:t>Избирателят не се допуска повторно до </a:t>
            </a:r>
            <a:r>
              <a:rPr lang="bg-BG" sz="3100" b="1" dirty="0" smtClean="0">
                <a:solidFill>
                  <a:prstClr val="black"/>
                </a:solidFill>
                <a:latin typeface="Arial" panose="020B0604020202020204" pitchFamily="34" charset="0"/>
                <a:ea typeface="Times New Roman" panose="02020603050405020304" pitchFamily="18" charset="0"/>
                <a:cs typeface="Arial" panose="020B0604020202020204" pitchFamily="34" charset="0"/>
              </a:rPr>
              <a:t>гласуване</a:t>
            </a:r>
          </a:p>
          <a:p>
            <a:pPr lvl="0" indent="450215" algn="just"/>
            <a:r>
              <a:rPr lang="bg-BG" sz="3100" b="1" u="sng" dirty="0" smtClean="0">
                <a:solidFill>
                  <a:prstClr val="black"/>
                </a:solidFill>
                <a:latin typeface="Arial" panose="020B0604020202020204" pitchFamily="34" charset="0"/>
                <a:ea typeface="Microsoft Yi Baiti" panose="03000500000000000000" pitchFamily="66" charset="0"/>
                <a:cs typeface="Arial" panose="020B0604020202020204" pitchFamily="34" charset="0"/>
              </a:rPr>
              <a:t>Не </a:t>
            </a:r>
            <a:r>
              <a:rPr lang="bg-BG" sz="3100" b="1" u="sng" dirty="0">
                <a:solidFill>
                  <a:prstClr val="black"/>
                </a:solidFill>
                <a:latin typeface="Arial" panose="020B0604020202020204" pitchFamily="34" charset="0"/>
                <a:ea typeface="Microsoft Yi Baiti" panose="03000500000000000000" pitchFamily="66" charset="0"/>
                <a:cs typeface="Arial" panose="020B0604020202020204" pitchFamily="34" charset="0"/>
              </a:rPr>
              <a:t>забравяйте да опишете тези бюлетини в протокола на СИК!!!</a:t>
            </a:r>
            <a:endParaRPr lang="bg-BG" sz="3100" b="1" u="sng" dirty="0">
              <a:solidFill>
                <a:prstClr val="black"/>
              </a:solidFill>
              <a:latin typeface="Arial" panose="020B0604020202020204" pitchFamily="34" charset="0"/>
              <a:cs typeface="Arial" panose="020B0604020202020204" pitchFamily="34" charset="0"/>
            </a:endParaRPr>
          </a:p>
          <a:p>
            <a:endParaRPr lang="bg-BG" u="sng" dirty="0"/>
          </a:p>
        </p:txBody>
      </p:sp>
    </p:spTree>
    <p:extLst>
      <p:ext uri="{BB962C8B-B14F-4D97-AF65-F5344CB8AC3E}">
        <p14:creationId xmlns:p14="http://schemas.microsoft.com/office/powerpoint/2010/main" val="274784909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5402" y="379057"/>
            <a:ext cx="10117123" cy="1038683"/>
          </a:xfrm>
        </p:spPr>
        <p:txBody>
          <a:bodyPr/>
          <a:lstStyle/>
          <a:p>
            <a:r>
              <a:rPr lang="bg-BG" b="1" dirty="0" smtClean="0">
                <a:latin typeface="+mn-lt"/>
              </a:rPr>
              <a:t>ГЛАСУВАНЕ ЧРЕЗ СУЕМГ /МАШИНА/</a:t>
            </a:r>
            <a:endParaRPr lang="en-US" b="1" dirty="0">
              <a:latin typeface="+mn-lt"/>
            </a:endParaRPr>
          </a:p>
        </p:txBody>
      </p:sp>
      <p:sp>
        <p:nvSpPr>
          <p:cNvPr id="3" name="Content Placeholder 2"/>
          <p:cNvSpPr>
            <a:spLocks noGrp="1"/>
          </p:cNvSpPr>
          <p:nvPr>
            <p:ph idx="1"/>
          </p:nvPr>
        </p:nvSpPr>
        <p:spPr>
          <a:xfrm>
            <a:off x="1065402" y="1930900"/>
            <a:ext cx="9882231" cy="4768577"/>
          </a:xfrm>
        </p:spPr>
        <p:txBody>
          <a:bodyPr>
            <a:normAutofit/>
          </a:bodyPr>
          <a:lstStyle/>
          <a:p>
            <a:pPr marL="0" marR="0" indent="540385" algn="just">
              <a:spcBef>
                <a:spcPts val="0"/>
              </a:spcBef>
              <a:spcAft>
                <a:spcPts val="0"/>
              </a:spcAft>
            </a:pPr>
            <a:r>
              <a:rPr lang="bg-BG" dirty="0">
                <a:solidFill>
                  <a:schemeClr val="tx1"/>
                </a:solidFill>
                <a:latin typeface="Arial" panose="020B0604020202020204" pitchFamily="34" charset="0"/>
                <a:ea typeface="Microsoft Yi Baiti" panose="03000500000000000000" pitchFamily="66" charset="0"/>
                <a:cs typeface="Arial" panose="020B0604020202020204" pitchFamily="34" charset="0"/>
              </a:rPr>
              <a:t>След вписване на данните на избирателя в избирателния списък член на СИК подава на избирателя смарт карта с надпис „Избирател</a:t>
            </a:r>
            <a:r>
              <a:rPr lang="bg-BG"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 със златистия чип нагоре, </a:t>
            </a:r>
            <a:r>
              <a:rPr lang="bg-BG" dirty="0">
                <a:solidFill>
                  <a:schemeClr val="tx1"/>
                </a:solidFill>
                <a:latin typeface="Arial" panose="020B0604020202020204" pitchFamily="34" charset="0"/>
                <a:ea typeface="Microsoft Yi Baiti" panose="03000500000000000000" pitchFamily="66" charset="0"/>
                <a:cs typeface="Arial" panose="020B0604020202020204" pitchFamily="34" charset="0"/>
              </a:rPr>
              <a:t>като с тази карта не трябва да е гласувал предишният избирател.</a:t>
            </a:r>
            <a:endParaRPr lang="en-US"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marL="0" marR="0" indent="540385" algn="just">
              <a:spcBef>
                <a:spcPts val="0"/>
              </a:spcBef>
              <a:spcAft>
                <a:spcPts val="0"/>
              </a:spcAft>
            </a:pPr>
            <a:r>
              <a:rPr lang="bg-BG" dirty="0">
                <a:solidFill>
                  <a:schemeClr val="tx1"/>
                </a:solidFill>
                <a:latin typeface="Arial" panose="020B0604020202020204" pitchFamily="34" charset="0"/>
                <a:ea typeface="Microsoft Yi Baiti" panose="03000500000000000000" pitchFamily="66" charset="0"/>
                <a:cs typeface="Arial" panose="020B0604020202020204" pitchFamily="34" charset="0"/>
              </a:rPr>
              <a:t>Избирателят поставя картата за гласуване в машината и маркира своя вот чрез докосване на екрана. След потвърждаване на направения избор се </a:t>
            </a:r>
            <a:r>
              <a:rPr lang="bg-BG"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отпечатва бюлетина от машинно гласуване.</a:t>
            </a:r>
          </a:p>
          <a:p>
            <a:pPr marL="0" marR="0" indent="540385" algn="just">
              <a:spcBef>
                <a:spcPts val="0"/>
              </a:spcBef>
              <a:spcAft>
                <a:spcPts val="0"/>
              </a:spcAft>
            </a:pPr>
            <a:r>
              <a:rPr lang="bg-BG" dirty="0">
                <a:solidFill>
                  <a:schemeClr val="tx1"/>
                </a:solidFill>
                <a:latin typeface="Arial" panose="020B0604020202020204" pitchFamily="34" charset="0"/>
                <a:ea typeface="Microsoft Yi Baiti" panose="03000500000000000000" pitchFamily="66" charset="0"/>
                <a:cs typeface="Arial" panose="020B0604020202020204" pitchFamily="34" charset="0"/>
              </a:rPr>
              <a:t>Когато избирателят изпитва затруднение с гласуването и не предприема действия по гласуване пред машината, член на СИК му оказва съдействие от не по-малко от 2 метра разстояние, без да има видимост върху екрана и без да влияе върху вота на избирателя и при запазване тайната на вота</a:t>
            </a:r>
            <a:r>
              <a:rPr lang="bg-BG"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a:t>
            </a:r>
            <a:endParaRPr lang="en-US"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marL="0" marR="0" indent="540385" algn="just">
              <a:spcBef>
                <a:spcPts val="0"/>
              </a:spcBef>
              <a:spcAft>
                <a:spcPts val="0"/>
              </a:spcAft>
            </a:pPr>
            <a:r>
              <a:rPr lang="bg-BG" dirty="0">
                <a:solidFill>
                  <a:schemeClr val="tx1"/>
                </a:solidFill>
                <a:latin typeface="Arial" panose="020B0604020202020204" pitchFamily="34" charset="0"/>
                <a:ea typeface="Microsoft Yi Baiti" panose="03000500000000000000" pitchFamily="66" charset="0"/>
                <a:cs typeface="Arial" panose="020B0604020202020204" pitchFamily="34" charset="0"/>
              </a:rPr>
              <a:t>Избирателят проверява в </a:t>
            </a:r>
            <a:r>
              <a:rPr lang="bg-BG"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бюлетината </a:t>
            </a:r>
            <a:r>
              <a:rPr lang="bg-BG" dirty="0">
                <a:solidFill>
                  <a:schemeClr val="tx1"/>
                </a:solidFill>
                <a:latin typeface="Arial" panose="020B0604020202020204" pitchFamily="34" charset="0"/>
                <a:ea typeface="Microsoft Yi Baiti" panose="03000500000000000000" pitchFamily="66" charset="0"/>
                <a:cs typeface="Arial" panose="020B0604020202020204" pitchFamily="34" charset="0"/>
              </a:rPr>
              <a:t>от машинно гласуване данните за своя избор, сгъва </a:t>
            </a:r>
            <a:r>
              <a:rPr lang="bg-BG"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я </a:t>
            </a:r>
            <a:r>
              <a:rPr lang="bg-BG" dirty="0">
                <a:solidFill>
                  <a:schemeClr val="tx1"/>
                </a:solidFill>
                <a:latin typeface="Arial" panose="020B0604020202020204" pitchFamily="34" charset="0"/>
                <a:ea typeface="Microsoft Yi Baiti" panose="03000500000000000000" pitchFamily="66" charset="0"/>
                <a:cs typeface="Arial" panose="020B0604020202020204" pitchFamily="34" charset="0"/>
              </a:rPr>
              <a:t>с текста </a:t>
            </a:r>
            <a:r>
              <a:rPr lang="bg-BG"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навътре, подава я на член на СИК за поставяне на </a:t>
            </a:r>
            <a:r>
              <a:rPr lang="bg-BG" b="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ЕДИН ПЕЧАТ </a:t>
            </a:r>
            <a:r>
              <a:rPr lang="bg-BG"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на гърба </a:t>
            </a:r>
            <a:r>
              <a:rPr lang="bg-BG" dirty="0">
                <a:solidFill>
                  <a:schemeClr val="tx1"/>
                </a:solidFill>
                <a:latin typeface="Arial" panose="020B0604020202020204" pitchFamily="34" charset="0"/>
                <a:ea typeface="Microsoft Yi Baiti" panose="03000500000000000000" pitchFamily="66" charset="0"/>
                <a:cs typeface="Arial" panose="020B0604020202020204" pitchFamily="34" charset="0"/>
              </a:rPr>
              <a:t>и я пуска в </a:t>
            </a:r>
            <a:r>
              <a:rPr lang="bg-BG"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избирателната кутия за машинно </a:t>
            </a:r>
            <a:r>
              <a:rPr lang="bg-BG" dirty="0">
                <a:solidFill>
                  <a:schemeClr val="tx1"/>
                </a:solidFill>
                <a:latin typeface="Arial" panose="020B0604020202020204" pitchFamily="34" charset="0"/>
                <a:ea typeface="Microsoft Yi Baiti" panose="03000500000000000000" pitchFamily="66" charset="0"/>
                <a:cs typeface="Arial" panose="020B0604020202020204" pitchFamily="34" charset="0"/>
              </a:rPr>
              <a:t>гласуване. Връща смарт картата с надпис „Избирател“, подписва се в избирателния списък и получава документа си за самоличност</a:t>
            </a:r>
            <a:r>
              <a:rPr lang="bg-BG"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a:t>
            </a:r>
          </a:p>
          <a:p>
            <a:pPr marL="0" marR="0" indent="540385" algn="just">
              <a:spcBef>
                <a:spcPts val="0"/>
              </a:spcBef>
              <a:spcAft>
                <a:spcPts val="0"/>
              </a:spcAft>
            </a:pPr>
            <a:endParaRPr lang="bg-BG" sz="2900" dirty="0" smtClean="0">
              <a:ea typeface="Microsoft Yi Baiti" panose="03000500000000000000" pitchFamily="66" charset="0"/>
            </a:endParaRPr>
          </a:p>
          <a:p>
            <a:pPr marL="0" marR="0" indent="540385" algn="just">
              <a:spcBef>
                <a:spcPts val="0"/>
              </a:spcBef>
              <a:spcAft>
                <a:spcPts val="0"/>
              </a:spcAft>
            </a:pPr>
            <a:endParaRPr lang="bg-BG" sz="2900" dirty="0" smtClean="0">
              <a:ea typeface="Microsoft Yi Baiti" panose="03000500000000000000" pitchFamily="66" charset="0"/>
            </a:endParaRPr>
          </a:p>
          <a:p>
            <a:endParaRPr lang="en-US" dirty="0"/>
          </a:p>
        </p:txBody>
      </p:sp>
    </p:spTree>
    <p:extLst>
      <p:ext uri="{BB962C8B-B14F-4D97-AF65-F5344CB8AC3E}">
        <p14:creationId xmlns:p14="http://schemas.microsoft.com/office/powerpoint/2010/main" val="28217397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EF05A491-8AD5-4F41-9993-1CDDE1484A82}"/>
              </a:ext>
            </a:extLst>
          </p:cNvPr>
          <p:cNvSpPr>
            <a:spLocks noGrp="1"/>
          </p:cNvSpPr>
          <p:nvPr>
            <p:ph type="title"/>
          </p:nvPr>
        </p:nvSpPr>
        <p:spPr>
          <a:xfrm>
            <a:off x="939452" y="368994"/>
            <a:ext cx="10234569" cy="1188720"/>
          </a:xfrm>
        </p:spPr>
        <p:txBody>
          <a:bodyPr>
            <a:normAutofit fontScale="90000"/>
          </a:bodyPr>
          <a:lstStyle/>
          <a:p>
            <a:r>
              <a:rPr lang="bg-BG" sz="3600" b="1" dirty="0">
                <a:latin typeface="+mn-lt"/>
              </a:rPr>
              <a:t>ВЪЗНАГРАЖДЕНИЯ НА ЧЛЕНОВЕТЕ НА СИК</a:t>
            </a:r>
          </a:p>
        </p:txBody>
      </p:sp>
      <p:sp>
        <p:nvSpPr>
          <p:cNvPr id="3" name="Контейнер за съдържание 2">
            <a:extLst>
              <a:ext uri="{FF2B5EF4-FFF2-40B4-BE49-F238E27FC236}">
                <a16:creationId xmlns:a16="http://schemas.microsoft.com/office/drawing/2014/main" id="{90645946-BBB4-4DF8-AC95-D6FFBC37D4A5}"/>
              </a:ext>
            </a:extLst>
          </p:cNvPr>
          <p:cNvSpPr>
            <a:spLocks noGrp="1"/>
          </p:cNvSpPr>
          <p:nvPr>
            <p:ph idx="1"/>
          </p:nvPr>
        </p:nvSpPr>
        <p:spPr>
          <a:xfrm>
            <a:off x="939452" y="1979002"/>
            <a:ext cx="10396603" cy="4271486"/>
          </a:xfrm>
        </p:spPr>
        <p:txBody>
          <a:bodyPr>
            <a:noAutofit/>
          </a:bodyPr>
          <a:lstStyle/>
          <a:p>
            <a:pPr marL="0" indent="0" algn="just">
              <a:buNone/>
            </a:pPr>
            <a:r>
              <a:rPr lang="bg-BG" sz="1400" dirty="0"/>
              <a:t>1. </a:t>
            </a:r>
            <a:r>
              <a:rPr lang="en-US" sz="1400" b="1" dirty="0"/>
              <a:t>E</a:t>
            </a:r>
            <a:r>
              <a:rPr lang="ru-RU" sz="1400" b="1" dirty="0">
                <a:effectLst/>
              </a:rPr>
              <a:t>днократно възнаграждение на членовете на  СИК/ПСИК</a:t>
            </a:r>
            <a:r>
              <a:rPr lang="bg-BG" sz="1400" b="1" dirty="0"/>
              <a:t>/ССИК</a:t>
            </a:r>
            <a:r>
              <a:rPr lang="ru-RU" sz="1400" b="1" dirty="0">
                <a:effectLst/>
              </a:rPr>
              <a:t> </a:t>
            </a:r>
            <a:r>
              <a:rPr lang="ru-RU" sz="1400" dirty="0">
                <a:effectLst/>
              </a:rPr>
              <a:t>за произвеждане на изборите за народни представители на </a:t>
            </a:r>
            <a:r>
              <a:rPr lang="en-GB" sz="1400" dirty="0" smtClean="0"/>
              <a:t>27</a:t>
            </a:r>
            <a:r>
              <a:rPr lang="ru-RU" sz="1400" dirty="0">
                <a:effectLst/>
              </a:rPr>
              <a:t> </a:t>
            </a:r>
            <a:r>
              <a:rPr lang="bg-BG" sz="1400" dirty="0" smtClean="0"/>
              <a:t>октомври</a:t>
            </a:r>
            <a:r>
              <a:rPr lang="ru-RU" sz="1400" dirty="0" smtClean="0"/>
              <a:t> </a:t>
            </a:r>
            <a:r>
              <a:rPr lang="ru-RU" sz="1400" dirty="0" smtClean="0">
                <a:effectLst/>
              </a:rPr>
              <a:t>2024 </a:t>
            </a:r>
            <a:r>
              <a:rPr lang="ru-RU" sz="1400" dirty="0">
                <a:effectLst/>
              </a:rPr>
              <a:t>г.:</a:t>
            </a:r>
          </a:p>
          <a:p>
            <a:pPr marL="0" indent="0" algn="just">
              <a:buNone/>
            </a:pPr>
            <a:r>
              <a:rPr lang="ru-RU" sz="1400" b="1" dirty="0">
                <a:effectLst/>
              </a:rPr>
              <a:t>1.1. Председател                                 – </a:t>
            </a:r>
            <a:r>
              <a:rPr lang="ru-RU" sz="1400" b="1" dirty="0" smtClean="0"/>
              <a:t>275</a:t>
            </a:r>
            <a:r>
              <a:rPr lang="ru-RU" sz="1400" b="1" dirty="0" smtClean="0">
                <a:effectLst/>
              </a:rPr>
              <a:t> </a:t>
            </a:r>
            <a:r>
              <a:rPr lang="ru-RU" sz="1400" b="1" dirty="0">
                <a:effectLst/>
              </a:rPr>
              <a:t>лева</a:t>
            </a:r>
          </a:p>
          <a:p>
            <a:pPr marL="0" indent="0" algn="just">
              <a:buNone/>
            </a:pPr>
            <a:r>
              <a:rPr lang="ru-RU" sz="1400" b="1" dirty="0">
                <a:effectLst/>
              </a:rPr>
              <a:t>1.2. Заместник-председател            – </a:t>
            </a:r>
            <a:r>
              <a:rPr lang="ru-RU" sz="1400" b="1" dirty="0" smtClean="0"/>
              <a:t>255</a:t>
            </a:r>
            <a:r>
              <a:rPr lang="ru-RU" sz="1400" b="1" dirty="0" smtClean="0">
                <a:effectLst/>
              </a:rPr>
              <a:t> </a:t>
            </a:r>
            <a:r>
              <a:rPr lang="ru-RU" sz="1400" b="1" dirty="0">
                <a:effectLst/>
              </a:rPr>
              <a:t>лева</a:t>
            </a:r>
          </a:p>
          <a:p>
            <a:pPr marL="0" indent="0" algn="just">
              <a:buNone/>
            </a:pPr>
            <a:r>
              <a:rPr lang="ru-RU" sz="1400" b="1" dirty="0">
                <a:effectLst/>
              </a:rPr>
              <a:t>1.3. Секретар                                         – </a:t>
            </a:r>
            <a:r>
              <a:rPr lang="ru-RU" sz="1400" b="1" dirty="0" smtClean="0"/>
              <a:t>255</a:t>
            </a:r>
            <a:r>
              <a:rPr lang="ru-RU" sz="1400" b="1" dirty="0" smtClean="0">
                <a:effectLst/>
              </a:rPr>
              <a:t> </a:t>
            </a:r>
            <a:r>
              <a:rPr lang="ru-RU" sz="1400" b="1" dirty="0">
                <a:effectLst/>
              </a:rPr>
              <a:t>лева</a:t>
            </a:r>
          </a:p>
          <a:p>
            <a:pPr marL="0" indent="0" algn="just">
              <a:buNone/>
            </a:pPr>
            <a:r>
              <a:rPr lang="ru-RU" sz="1400" b="1" dirty="0">
                <a:effectLst/>
              </a:rPr>
              <a:t>1.4. Член                                                 – </a:t>
            </a:r>
            <a:r>
              <a:rPr lang="ru-RU" sz="1400" b="1" dirty="0" smtClean="0"/>
              <a:t>234</a:t>
            </a:r>
            <a:r>
              <a:rPr lang="ru-RU" sz="1400" b="1" dirty="0" smtClean="0">
                <a:effectLst/>
              </a:rPr>
              <a:t> </a:t>
            </a:r>
            <a:r>
              <a:rPr lang="ru-RU" sz="1400" b="1" dirty="0">
                <a:effectLst/>
              </a:rPr>
              <a:t>лева</a:t>
            </a:r>
          </a:p>
          <a:p>
            <a:pPr marL="0" indent="0" algn="just">
              <a:buNone/>
            </a:pPr>
            <a:r>
              <a:rPr lang="ru-RU" sz="1400" dirty="0"/>
              <a:t>2</a:t>
            </a:r>
            <a:r>
              <a:rPr lang="ru-RU" sz="1400" dirty="0" smtClean="0">
                <a:effectLst/>
              </a:rPr>
              <a:t>.</a:t>
            </a:r>
            <a:r>
              <a:rPr lang="ru-RU" sz="1400" dirty="0">
                <a:effectLst/>
              </a:rPr>
              <a:t> </a:t>
            </a:r>
            <a:r>
              <a:rPr lang="ru-RU" sz="1400" b="1" dirty="0">
                <a:effectLst/>
              </a:rPr>
              <a:t>Членовете на СИК/ПСИК/ССИК, които представят протокола </a:t>
            </a:r>
            <a:r>
              <a:rPr lang="ru-RU" sz="1400" dirty="0">
                <a:effectLst/>
              </a:rPr>
              <a:t>на СИК/ПСИК/ССИК и другите изборни книжа и материали </a:t>
            </a:r>
            <a:r>
              <a:rPr lang="ru-RU" sz="1400" b="1" dirty="0">
                <a:effectLst/>
              </a:rPr>
              <a:t>в РИК</a:t>
            </a:r>
            <a:r>
              <a:rPr lang="ru-RU" sz="1400" dirty="0">
                <a:effectLst/>
              </a:rPr>
              <a:t>, съответно в общинската администрация -  допълнително възнаграждение в размер на </a:t>
            </a:r>
            <a:r>
              <a:rPr lang="ru-RU" sz="1400" b="1" u="sng" dirty="0" smtClean="0"/>
              <a:t>25</a:t>
            </a:r>
            <a:r>
              <a:rPr lang="ru-RU" sz="1400" b="1" u="sng" dirty="0" smtClean="0">
                <a:effectLst/>
              </a:rPr>
              <a:t> </a:t>
            </a:r>
            <a:r>
              <a:rPr lang="ru-RU" sz="1400" b="1" u="sng" dirty="0">
                <a:effectLst/>
              </a:rPr>
              <a:t>лв</a:t>
            </a:r>
            <a:r>
              <a:rPr lang="ru-RU" sz="1400" b="1" u="sng" dirty="0" smtClean="0">
                <a:effectLst/>
              </a:rPr>
              <a:t>.</a:t>
            </a:r>
            <a:r>
              <a:rPr lang="en-GB" sz="1400" b="1" u="sng" dirty="0" smtClean="0">
                <a:effectLst/>
              </a:rPr>
              <a:t> </a:t>
            </a:r>
            <a:r>
              <a:rPr lang="ru-RU" sz="1400" b="1" u="sng" dirty="0" smtClean="0">
                <a:effectLst/>
              </a:rPr>
              <a:t> </a:t>
            </a:r>
            <a:r>
              <a:rPr lang="ru-RU" sz="1400" b="1" u="sng" dirty="0">
                <a:effectLst/>
              </a:rPr>
              <a:t>извън възнаграждението по т. </a:t>
            </a:r>
            <a:r>
              <a:rPr lang="ru-RU" sz="1400" b="1" u="sng" dirty="0" smtClean="0">
                <a:effectLst/>
              </a:rPr>
              <a:t>1</a:t>
            </a:r>
            <a:r>
              <a:rPr lang="en-US" sz="1400" b="1" u="sng" dirty="0" smtClean="0">
                <a:effectLst/>
              </a:rPr>
              <a:t> </a:t>
            </a:r>
          </a:p>
          <a:p>
            <a:r>
              <a:rPr lang="ru-RU" sz="1400" dirty="0"/>
              <a:t>За участие в обучението на СИК/ПСИК от РИК се изплаща допълнително възнаграждение в размер </a:t>
            </a:r>
            <a:r>
              <a:rPr lang="ru-RU" sz="1400" b="1" dirty="0"/>
              <a:t>по 20 лв. на всеки участвал в обучението член на СИК. </a:t>
            </a:r>
          </a:p>
          <a:p>
            <a:r>
              <a:rPr lang="ru-RU" sz="1400" dirty="0"/>
              <a:t>2.3. За получаването на бюлетините и другите изборни книжа и материали </a:t>
            </a:r>
            <a:r>
              <a:rPr lang="ru-RU" sz="1400" b="1" dirty="0"/>
              <a:t>в деня преди изборите</a:t>
            </a:r>
            <a:r>
              <a:rPr lang="ru-RU" sz="1400" dirty="0"/>
              <a:t>, както и за подреждане на помещението за гласуване, се изплаща допълнително възнаграждение в размер по </a:t>
            </a:r>
            <a:r>
              <a:rPr lang="ru-RU" sz="1400" b="1" dirty="0"/>
              <a:t>15 лв. на всеки участвал член на СИК.</a:t>
            </a:r>
          </a:p>
          <a:p>
            <a:pPr marL="0" indent="0" algn="just">
              <a:buNone/>
            </a:pPr>
            <a:endParaRPr lang="ru-RU" sz="2500" b="1" dirty="0">
              <a:effectLst/>
            </a:endParaRPr>
          </a:p>
          <a:p>
            <a:endParaRPr lang="bg-BG" sz="2500" dirty="0"/>
          </a:p>
        </p:txBody>
      </p:sp>
    </p:spTree>
    <p:extLst>
      <p:ext uri="{BB962C8B-B14F-4D97-AF65-F5344CB8AC3E}">
        <p14:creationId xmlns:p14="http://schemas.microsoft.com/office/powerpoint/2010/main" val="305564479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0844" y="520075"/>
            <a:ext cx="10427516" cy="1188720"/>
          </a:xfrm>
        </p:spPr>
        <p:txBody>
          <a:bodyPr/>
          <a:lstStyle/>
          <a:p>
            <a:r>
              <a:rPr lang="bg-BG" b="1" dirty="0">
                <a:solidFill>
                  <a:prstClr val="black"/>
                </a:solidFill>
                <a:latin typeface="Calibri" panose="020F0502020204030204"/>
              </a:rPr>
              <a:t>ГЛАСУВАНЕ ЧРЕЗ СУМГ /МАШИНА/</a:t>
            </a:r>
            <a:endParaRPr lang="en-US" dirty="0"/>
          </a:p>
        </p:txBody>
      </p:sp>
      <p:sp>
        <p:nvSpPr>
          <p:cNvPr id="3" name="Content Placeholder 2"/>
          <p:cNvSpPr>
            <a:spLocks noGrp="1"/>
          </p:cNvSpPr>
          <p:nvPr>
            <p:ph idx="1"/>
          </p:nvPr>
        </p:nvSpPr>
        <p:spPr>
          <a:xfrm>
            <a:off x="1514213" y="2273417"/>
            <a:ext cx="9160778" cy="4936921"/>
          </a:xfrm>
        </p:spPr>
        <p:txBody>
          <a:bodyPr>
            <a:normAutofit/>
          </a:bodyPr>
          <a:lstStyle/>
          <a:p>
            <a:pPr marL="0" lvl="0" indent="540385" algn="just">
              <a:spcBef>
                <a:spcPts val="0"/>
              </a:spcBef>
            </a:pPr>
            <a:r>
              <a:rPr lang="ru-RU" sz="1600" b="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При </a:t>
            </a:r>
            <a:r>
              <a:rPr lang="ru-RU" sz="1600" b="1" dirty="0" err="1" smtClean="0">
                <a:solidFill>
                  <a:schemeClr val="tx1"/>
                </a:solidFill>
                <a:latin typeface="Arial" panose="020B0604020202020204" pitchFamily="34" charset="0"/>
                <a:ea typeface="Microsoft Yi Baiti" panose="03000500000000000000" pitchFamily="66" charset="0"/>
                <a:cs typeface="Arial" panose="020B0604020202020204" pitchFamily="34" charset="0"/>
              </a:rPr>
              <a:t>запълване</a:t>
            </a:r>
            <a:r>
              <a:rPr lang="ru-RU" sz="1600" b="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 на избирателната кутия за бюлетини от машинно гласуване, </a:t>
            </a:r>
            <a:r>
              <a:rPr lang="ru-RU" sz="1600" b="1" dirty="0" err="1" smtClean="0">
                <a:solidFill>
                  <a:schemeClr val="tx1"/>
                </a:solidFill>
                <a:latin typeface="Arial" panose="020B0604020202020204" pitchFamily="34" charset="0"/>
                <a:ea typeface="Microsoft Yi Baiti" panose="03000500000000000000" pitchFamily="66" charset="0"/>
                <a:cs typeface="Arial" panose="020B0604020202020204" pitchFamily="34" charset="0"/>
              </a:rPr>
              <a:t>върху</a:t>
            </a:r>
            <a:r>
              <a:rPr lang="ru-RU" sz="1600" b="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 </a:t>
            </a:r>
            <a:r>
              <a:rPr lang="ru-RU" sz="1600" b="1" dirty="0" err="1" smtClean="0">
                <a:solidFill>
                  <a:schemeClr val="tx1"/>
                </a:solidFill>
                <a:latin typeface="Arial" panose="020B0604020202020204" pitchFamily="34" charset="0"/>
                <a:ea typeface="Microsoft Yi Baiti" panose="03000500000000000000" pitchFamily="66" charset="0"/>
                <a:cs typeface="Arial" panose="020B0604020202020204" pitchFamily="34" charset="0"/>
              </a:rPr>
              <a:t>нейния</a:t>
            </a:r>
            <a:r>
              <a:rPr lang="ru-RU" sz="1600" b="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 </a:t>
            </a:r>
            <a:r>
              <a:rPr lang="ru-RU" sz="1600" b="1" dirty="0" err="1" smtClean="0">
                <a:solidFill>
                  <a:schemeClr val="tx1"/>
                </a:solidFill>
                <a:latin typeface="Arial" panose="020B0604020202020204" pitchFamily="34" charset="0"/>
                <a:ea typeface="Microsoft Yi Baiti" panose="03000500000000000000" pitchFamily="66" charset="0"/>
                <a:cs typeface="Arial" panose="020B0604020202020204" pitchFamily="34" charset="0"/>
              </a:rPr>
              <a:t>отвор</a:t>
            </a:r>
            <a:r>
              <a:rPr lang="ru-RU" sz="1600" b="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 се </a:t>
            </a:r>
            <a:r>
              <a:rPr lang="ru-RU" sz="1600" b="1" dirty="0" err="1" smtClean="0">
                <a:solidFill>
                  <a:schemeClr val="tx1"/>
                </a:solidFill>
                <a:latin typeface="Arial" panose="020B0604020202020204" pitchFamily="34" charset="0"/>
                <a:ea typeface="Microsoft Yi Baiti" panose="03000500000000000000" pitchFamily="66" charset="0"/>
                <a:cs typeface="Arial" panose="020B0604020202020204" pitchFamily="34" charset="0"/>
              </a:rPr>
              <a:t>залепва</a:t>
            </a:r>
            <a:r>
              <a:rPr lang="ru-RU" sz="1600" b="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 </a:t>
            </a:r>
            <a:r>
              <a:rPr lang="ru-RU" sz="1600" b="1" dirty="0" err="1" smtClean="0">
                <a:solidFill>
                  <a:schemeClr val="tx1"/>
                </a:solidFill>
                <a:latin typeface="Arial" panose="020B0604020202020204" pitchFamily="34" charset="0"/>
                <a:ea typeface="Microsoft Yi Baiti" panose="03000500000000000000" pitchFamily="66" charset="0"/>
                <a:cs typeface="Arial" panose="020B0604020202020204" pitchFamily="34" charset="0"/>
              </a:rPr>
              <a:t>хартиена</a:t>
            </a:r>
            <a:r>
              <a:rPr lang="ru-RU" sz="1600" b="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 лента с </a:t>
            </a:r>
            <a:r>
              <a:rPr lang="ru-RU" sz="1600" b="1" dirty="0" err="1" smtClean="0">
                <a:solidFill>
                  <a:schemeClr val="tx1"/>
                </a:solidFill>
                <a:latin typeface="Arial" panose="020B0604020202020204" pitchFamily="34" charset="0"/>
                <a:ea typeface="Microsoft Yi Baiti" panose="03000500000000000000" pitchFamily="66" charset="0"/>
                <a:cs typeface="Arial" panose="020B0604020202020204" pitchFamily="34" charset="0"/>
              </a:rPr>
              <a:t>подписите</a:t>
            </a:r>
            <a:r>
              <a:rPr lang="ru-RU" sz="1600" b="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 на членовете на </a:t>
            </a:r>
            <a:r>
              <a:rPr lang="ru-RU" sz="1600" b="1" dirty="0" err="1" smtClean="0">
                <a:solidFill>
                  <a:schemeClr val="tx1"/>
                </a:solidFill>
                <a:latin typeface="Arial" panose="020B0604020202020204" pitchFamily="34" charset="0"/>
                <a:ea typeface="Microsoft Yi Baiti" panose="03000500000000000000" pitchFamily="66" charset="0"/>
                <a:cs typeface="Arial" panose="020B0604020202020204" pitchFamily="34" charset="0"/>
              </a:rPr>
              <a:t>комисията</a:t>
            </a:r>
            <a:r>
              <a:rPr lang="ru-RU" sz="1600" b="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 и се подпечатва с печата на СИК. Резервната кутия се </a:t>
            </a:r>
            <a:r>
              <a:rPr lang="ru-RU" sz="1600" b="1" dirty="0" err="1" smtClean="0">
                <a:solidFill>
                  <a:schemeClr val="tx1"/>
                </a:solidFill>
                <a:latin typeface="Arial" panose="020B0604020202020204" pitchFamily="34" charset="0"/>
                <a:ea typeface="Microsoft Yi Baiti" panose="03000500000000000000" pitchFamily="66" charset="0"/>
                <a:cs typeface="Arial" panose="020B0604020202020204" pitchFamily="34" charset="0"/>
              </a:rPr>
              <a:t>запечатва</a:t>
            </a:r>
            <a:r>
              <a:rPr lang="ru-RU" sz="1600" b="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 с </a:t>
            </a:r>
            <a:r>
              <a:rPr lang="ru-RU" sz="1600" b="1" dirty="0" err="1" smtClean="0">
                <a:solidFill>
                  <a:schemeClr val="tx1"/>
                </a:solidFill>
                <a:latin typeface="Arial" panose="020B0604020202020204" pitchFamily="34" charset="0"/>
                <a:ea typeface="Microsoft Yi Baiti" panose="03000500000000000000" pitchFamily="66" charset="0"/>
                <a:cs typeface="Arial" panose="020B0604020202020204" pitchFamily="34" charset="0"/>
              </a:rPr>
              <a:t>подпечатани</a:t>
            </a:r>
            <a:r>
              <a:rPr lang="ru-RU" sz="1600" b="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 и </a:t>
            </a:r>
            <a:r>
              <a:rPr lang="ru-RU" sz="1600" b="1" dirty="0" err="1" smtClean="0">
                <a:solidFill>
                  <a:schemeClr val="tx1"/>
                </a:solidFill>
                <a:latin typeface="Arial" panose="020B0604020202020204" pitchFamily="34" charset="0"/>
                <a:ea typeface="Microsoft Yi Baiti" panose="03000500000000000000" pitchFamily="66" charset="0"/>
                <a:cs typeface="Arial" panose="020B0604020202020204" pitchFamily="34" charset="0"/>
              </a:rPr>
              <a:t>подписани</a:t>
            </a:r>
            <a:r>
              <a:rPr lang="ru-RU" sz="1600" b="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 от членовете на СИК хартиени ленти и гласуването продължава.</a:t>
            </a:r>
          </a:p>
          <a:p>
            <a:pPr marL="0" lvl="0" indent="540385" algn="just">
              <a:spcBef>
                <a:spcPts val="0"/>
              </a:spcBef>
            </a:pPr>
            <a:r>
              <a:rPr lang="bg-BG" sz="1600"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В случай че СУМГ не стартира или спре работа по време на изборния ден, извън случаите по чл. 269 ИК, председателят на СИК уведомява незабавно РИК, </a:t>
            </a:r>
            <a:r>
              <a:rPr lang="bg-BG" sz="1600" dirty="0" err="1" smtClean="0">
                <a:solidFill>
                  <a:schemeClr val="tx1"/>
                </a:solidFill>
                <a:latin typeface="Arial" panose="020B0604020202020204" pitchFamily="34" charset="0"/>
                <a:ea typeface="Microsoft Yi Baiti" panose="03000500000000000000" pitchFamily="66" charset="0"/>
                <a:cs typeface="Arial" panose="020B0604020202020204" pitchFamily="34" charset="0"/>
              </a:rPr>
              <a:t>колцентъра</a:t>
            </a:r>
            <a:r>
              <a:rPr lang="bg-BG" sz="1600"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 на „</a:t>
            </a:r>
            <a:r>
              <a:rPr lang="bg-BG" sz="1600" dirty="0" err="1" smtClean="0">
                <a:solidFill>
                  <a:schemeClr val="tx1"/>
                </a:solidFill>
                <a:latin typeface="Arial" panose="020B0604020202020204" pitchFamily="34" charset="0"/>
                <a:ea typeface="Microsoft Yi Baiti" panose="03000500000000000000" pitchFamily="66" charset="0"/>
                <a:cs typeface="Arial" panose="020B0604020202020204" pitchFamily="34" charset="0"/>
              </a:rPr>
              <a:t>Сиела</a:t>
            </a:r>
            <a:r>
              <a:rPr lang="bg-BG" sz="1600"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 Норма“ АД и техника на „</a:t>
            </a:r>
            <a:r>
              <a:rPr lang="bg-BG" sz="1600" dirty="0" err="1" smtClean="0">
                <a:solidFill>
                  <a:schemeClr val="tx1"/>
                </a:solidFill>
                <a:latin typeface="Arial" panose="020B0604020202020204" pitchFamily="34" charset="0"/>
                <a:ea typeface="Microsoft Yi Baiti" panose="03000500000000000000" pitchFamily="66" charset="0"/>
                <a:cs typeface="Arial" panose="020B0604020202020204" pitchFamily="34" charset="0"/>
              </a:rPr>
              <a:t>Сиела</a:t>
            </a:r>
            <a:r>
              <a:rPr lang="bg-BG" sz="1600"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 Норма“ АД за </a:t>
            </a:r>
            <a:r>
              <a:rPr lang="bg-BG" sz="1600" dirty="0" err="1" smtClean="0">
                <a:solidFill>
                  <a:schemeClr val="tx1"/>
                </a:solidFill>
                <a:latin typeface="Arial" panose="020B0604020202020204" pitchFamily="34" charset="0"/>
                <a:ea typeface="Microsoft Yi Baiti" panose="03000500000000000000" pitchFamily="66" charset="0"/>
                <a:cs typeface="Arial" panose="020B0604020202020204" pitchFamily="34" charset="0"/>
              </a:rPr>
              <a:t>нестартирането</a:t>
            </a:r>
            <a:r>
              <a:rPr lang="bg-BG" sz="1600"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 или спирането на работата на специализираното устройство за машинно гласуване. </a:t>
            </a:r>
          </a:p>
          <a:p>
            <a:pPr marL="0" lvl="0" indent="540385" algn="just">
              <a:spcBef>
                <a:spcPts val="0"/>
              </a:spcBef>
            </a:pPr>
            <a:r>
              <a:rPr lang="bg-BG" sz="1600"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СИК съставя констативен протокол (Приложение 4 към Методическите указания), в който се описва часа на спирането на работата на машината, </a:t>
            </a:r>
            <a:r>
              <a:rPr lang="bg-BG" sz="16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п</a:t>
            </a:r>
            <a:r>
              <a:rPr lang="en-US" sz="1600" dirty="0" err="1" smtClean="0">
                <a:solidFill>
                  <a:schemeClr val="tx1"/>
                </a:solidFill>
                <a:latin typeface="Arial" panose="020B0604020202020204" pitchFamily="34" charset="0"/>
                <a:ea typeface="Times New Roman" panose="02020603050405020304" pitchFamily="18" charset="0"/>
                <a:cs typeface="Arial" panose="020B0604020202020204" pitchFamily="34" charset="0"/>
              </a:rPr>
              <a:t>ричина</a:t>
            </a:r>
            <a:r>
              <a:rPr lang="bg-BG" sz="16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та и описание на конкретната ситуация</a:t>
            </a:r>
            <a:r>
              <a:rPr lang="bg-BG" sz="1600"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 часа на уведомяване на </a:t>
            </a:r>
            <a:r>
              <a:rPr lang="bg-BG" sz="1600" dirty="0" err="1" smtClean="0">
                <a:solidFill>
                  <a:schemeClr val="tx1"/>
                </a:solidFill>
                <a:latin typeface="Arial" panose="020B0604020202020204" pitchFamily="34" charset="0"/>
                <a:ea typeface="Microsoft Yi Baiti" panose="03000500000000000000" pitchFamily="66" charset="0"/>
                <a:cs typeface="Arial" panose="020B0604020202020204" pitchFamily="34" charset="0"/>
              </a:rPr>
              <a:t>колцентъра</a:t>
            </a:r>
            <a:r>
              <a:rPr lang="bg-BG" sz="1600"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 и на техника и часа на неговото пристигане. </a:t>
            </a:r>
            <a:r>
              <a:rPr lang="bg-BG" sz="1600" b="1"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Констативният протокол се прилага към протокола на СИК. </a:t>
            </a:r>
            <a:r>
              <a:rPr lang="bg-BG" sz="1600" dirty="0" smtClean="0">
                <a:solidFill>
                  <a:schemeClr val="tx1"/>
                </a:solidFill>
                <a:latin typeface="Arial" panose="020B0604020202020204" pitchFamily="34" charset="0"/>
                <a:ea typeface="Microsoft Yi Baiti" panose="03000500000000000000" pitchFamily="66" charset="0"/>
                <a:cs typeface="Arial" panose="020B0604020202020204" pitchFamily="34" charset="0"/>
              </a:rPr>
              <a:t>След отстраняване на техническите причини гласуването продължава.</a:t>
            </a:r>
          </a:p>
          <a:p>
            <a:pPr marL="0" lvl="0" indent="540385" algn="just">
              <a:spcBef>
                <a:spcPts val="0"/>
              </a:spcBef>
            </a:pPr>
            <a:endParaRPr lang="en-US" sz="2400" b="1" dirty="0" smtClean="0">
              <a:solidFill>
                <a:prstClr val="black"/>
              </a:solidFill>
              <a:latin typeface="Calibri" panose="020F0502020204030204" pitchFamily="34" charset="0"/>
              <a:ea typeface="Times New Roman" panose="02020603050405020304" pitchFamily="18"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7183419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2788" y="394241"/>
            <a:ext cx="10234569" cy="989943"/>
          </a:xfrm>
        </p:spPr>
        <p:txBody>
          <a:bodyPr/>
          <a:lstStyle/>
          <a:p>
            <a:r>
              <a:rPr lang="bg-BG" b="1" dirty="0">
                <a:solidFill>
                  <a:prstClr val="black"/>
                </a:solidFill>
                <a:latin typeface="Calibri" panose="020F0502020204030204"/>
              </a:rPr>
              <a:t>ГЛАСУВАНЕ ЧРЕЗ СУМГ /МАШИНА/</a:t>
            </a:r>
            <a:endParaRPr lang="en-US" dirty="0"/>
          </a:p>
        </p:txBody>
      </p:sp>
      <p:sp>
        <p:nvSpPr>
          <p:cNvPr id="3" name="Content Placeholder 2"/>
          <p:cNvSpPr>
            <a:spLocks noGrp="1"/>
          </p:cNvSpPr>
          <p:nvPr>
            <p:ph idx="1"/>
          </p:nvPr>
        </p:nvSpPr>
        <p:spPr>
          <a:xfrm>
            <a:off x="679508" y="1992092"/>
            <a:ext cx="10722727" cy="4601655"/>
          </a:xfrm>
        </p:spPr>
        <p:txBody>
          <a:bodyPr>
            <a:normAutofit fontScale="25000" lnSpcReduction="20000"/>
          </a:bodyPr>
          <a:lstStyle/>
          <a:p>
            <a:pPr algn="just">
              <a:spcBef>
                <a:spcPts val="0"/>
              </a:spcBef>
            </a:pPr>
            <a:r>
              <a:rPr lang="ru-RU" sz="6800" b="1" dirty="0" smtClean="0">
                <a:solidFill>
                  <a:schemeClr val="tx1"/>
                </a:solidFill>
                <a:latin typeface="Calibri" panose="020F0502020204030204" pitchFamily="34" charset="0"/>
                <a:ea typeface="Times New Roman" panose="02020603050405020304" pitchFamily="18" charset="0"/>
                <a:cs typeface="Calibri" panose="020F0502020204030204" pitchFamily="34" charset="0"/>
              </a:rPr>
              <a:t>	</a:t>
            </a:r>
            <a:r>
              <a:rPr lang="ru-RU" sz="64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Ако </a:t>
            </a:r>
            <a:r>
              <a:rPr lang="ru-RU" sz="6400" b="1" dirty="0">
                <a:solidFill>
                  <a:schemeClr val="tx1"/>
                </a:solidFill>
                <a:latin typeface="Arial" panose="020B0604020202020204" pitchFamily="34" charset="0"/>
                <a:ea typeface="Times New Roman" panose="02020603050405020304" pitchFamily="18" charset="0"/>
                <a:cs typeface="Arial" panose="020B0604020202020204" pitchFamily="34" charset="0"/>
              </a:rPr>
              <a:t>техническите причини не могат да бъдат отстранени в срок до 20 минути, СИК попълва протокол за наличие на предпоставки по чл. 269 ИК (Приложение 5 към методическите указания) и незабавно уведомява РИК.</a:t>
            </a:r>
          </a:p>
          <a:p>
            <a:pPr algn="just">
              <a:spcBef>
                <a:spcPts val="0"/>
              </a:spcBef>
            </a:pPr>
            <a:r>
              <a:rPr lang="ru-RU" sz="6400" b="1" dirty="0">
                <a:solidFill>
                  <a:schemeClr val="tx1"/>
                </a:solidFill>
                <a:latin typeface="Arial" panose="020B0604020202020204" pitchFamily="34" charset="0"/>
                <a:ea typeface="Times New Roman" panose="02020603050405020304" pitchFamily="18" charset="0"/>
                <a:cs typeface="Arial" panose="020B0604020202020204" pitchFamily="34" charset="0"/>
              </a:rPr>
              <a:t>При преустановяване на гласуването по чл. 269 ИК на машината, гласуването продължава с хартиени бюлетини</a:t>
            </a:r>
            <a:r>
              <a:rPr lang="ru-RU" sz="64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a:t>
            </a:r>
            <a:endParaRPr lang="ru-RU" sz="6400" b="1"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just">
              <a:spcBef>
                <a:spcPts val="0"/>
              </a:spcBef>
            </a:pPr>
            <a:endParaRPr lang="bg-BG" sz="64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just">
              <a:spcBef>
                <a:spcPts val="0"/>
              </a:spcBef>
            </a:pPr>
            <a:r>
              <a:rPr lang="bg-BG" sz="64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	Непреодолими </a:t>
            </a:r>
            <a:r>
              <a:rPr lang="bg-BG" sz="6400" b="1" dirty="0">
                <a:solidFill>
                  <a:schemeClr val="tx1"/>
                </a:solidFill>
                <a:latin typeface="Arial" panose="020B0604020202020204" pitchFamily="34" charset="0"/>
                <a:ea typeface="Times New Roman" panose="02020603050405020304" pitchFamily="18" charset="0"/>
                <a:cs typeface="Arial" panose="020B0604020202020204" pitchFamily="34" charset="0"/>
              </a:rPr>
              <a:t>външни </a:t>
            </a:r>
            <a:r>
              <a:rPr lang="bg-BG" sz="64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обстоятелства са </a:t>
            </a:r>
            <a:r>
              <a:rPr lang="bg-BG" sz="6400" b="1" dirty="0">
                <a:solidFill>
                  <a:schemeClr val="tx1"/>
                </a:solidFill>
                <a:latin typeface="Arial" panose="020B0604020202020204" pitchFamily="34" charset="0"/>
                <a:ea typeface="Times New Roman" panose="02020603050405020304" pitchFamily="18" charset="0"/>
                <a:cs typeface="Arial" panose="020B0604020202020204" pitchFamily="34" charset="0"/>
              </a:rPr>
              <a:t>налице, когато поради непредвидими действия или събития машинното гласуване бъде препятствано до степен на невъзможност да бъде произведено по определения технологичен ред и не позволява на избирателите да упражнят правото си на глас чрез СУМГ.</a:t>
            </a:r>
            <a:endParaRPr lang="en-US" sz="6400" b="1"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just">
              <a:spcBef>
                <a:spcPts val="0"/>
              </a:spcBef>
            </a:pPr>
            <a:r>
              <a:rPr lang="bg-BG" sz="6400" dirty="0">
                <a:solidFill>
                  <a:schemeClr val="tx1"/>
                </a:solidFill>
                <a:latin typeface="Arial" panose="020B0604020202020204" pitchFamily="34" charset="0"/>
                <a:ea typeface="Times New Roman" panose="02020603050405020304" pitchFamily="18" charset="0"/>
                <a:cs typeface="Arial" panose="020B0604020202020204" pitchFamily="34" charset="0"/>
              </a:rPr>
              <a:t>Не са налице непреодолими външни обстоятелства по смисъла на чл. 269 ИК, когато се налага само замяна на части и продължаване на гласуването със СУМГ в следните случаи:</a:t>
            </a:r>
            <a:endParaRPr lang="en-US" sz="6400"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marL="0" indent="0" algn="just">
              <a:spcBef>
                <a:spcPts val="0"/>
              </a:spcBef>
              <a:buNone/>
            </a:pPr>
            <a:r>
              <a:rPr lang="bg-BG" sz="6400" dirty="0">
                <a:solidFill>
                  <a:schemeClr val="tx1"/>
                </a:solidFill>
                <a:latin typeface="Arial" panose="020B0604020202020204" pitchFamily="34" charset="0"/>
                <a:ea typeface="Times New Roman" panose="02020603050405020304" pitchFamily="18" charset="0"/>
                <a:cs typeface="Arial" panose="020B0604020202020204" pitchFamily="34" charset="0"/>
              </a:rPr>
              <a:t>- смяна на хартиена ролка;</a:t>
            </a:r>
            <a:endParaRPr lang="en-US" sz="6400"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marL="0" indent="0" algn="just">
              <a:spcBef>
                <a:spcPts val="0"/>
              </a:spcBef>
              <a:buNone/>
            </a:pPr>
            <a:r>
              <a:rPr lang="bg-BG" sz="6400" dirty="0">
                <a:solidFill>
                  <a:schemeClr val="tx1"/>
                </a:solidFill>
                <a:latin typeface="Arial" panose="020B0604020202020204" pitchFamily="34" charset="0"/>
                <a:ea typeface="Times New Roman" panose="02020603050405020304" pitchFamily="18" charset="0"/>
                <a:cs typeface="Arial" panose="020B0604020202020204" pitchFamily="34" charset="0"/>
              </a:rPr>
              <a:t>- смяна на захранващ кабел;</a:t>
            </a:r>
            <a:endParaRPr lang="en-US" sz="6400"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marL="0" indent="0" algn="just">
              <a:spcBef>
                <a:spcPts val="0"/>
              </a:spcBef>
              <a:buNone/>
            </a:pPr>
            <a:r>
              <a:rPr lang="bg-BG" sz="6400" dirty="0">
                <a:solidFill>
                  <a:schemeClr val="tx1"/>
                </a:solidFill>
                <a:latin typeface="Arial" panose="020B0604020202020204" pitchFamily="34" charset="0"/>
                <a:ea typeface="Times New Roman" panose="02020603050405020304" pitchFamily="18" charset="0"/>
                <a:cs typeface="Arial" panose="020B0604020202020204" pitchFamily="34" charset="0"/>
              </a:rPr>
              <a:t>- смяна на батерия за резервно захранване;</a:t>
            </a:r>
            <a:endParaRPr lang="en-US" sz="6400"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marL="0" indent="0" algn="just">
              <a:spcBef>
                <a:spcPts val="0"/>
              </a:spcBef>
              <a:buNone/>
            </a:pPr>
            <a:r>
              <a:rPr lang="bg-BG" sz="6400" dirty="0">
                <a:solidFill>
                  <a:schemeClr val="tx1"/>
                </a:solidFill>
                <a:latin typeface="Arial" panose="020B0604020202020204" pitchFamily="34" charset="0"/>
                <a:ea typeface="Times New Roman" panose="02020603050405020304" pitchFamily="18" charset="0"/>
                <a:cs typeface="Arial" panose="020B0604020202020204" pitchFamily="34" charset="0"/>
              </a:rPr>
              <a:t>- смяна на параван (ограничител).</a:t>
            </a:r>
            <a:endParaRPr lang="en-US" sz="6400"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just">
              <a:spcBef>
                <a:spcPts val="0"/>
              </a:spcBef>
            </a:pPr>
            <a:r>
              <a:rPr lang="bg-BG" sz="6400" dirty="0">
                <a:solidFill>
                  <a:schemeClr val="tx1"/>
                </a:solidFill>
                <a:latin typeface="Arial" panose="020B0604020202020204" pitchFamily="34" charset="0"/>
                <a:ea typeface="Times New Roman" panose="02020603050405020304" pitchFamily="18" charset="0"/>
                <a:cs typeface="Arial" panose="020B0604020202020204" pitchFamily="34" charset="0"/>
              </a:rPr>
              <a:t>При преустановяване на електрозахранването работата на СУМГ продължава чрез захранване от батерията.</a:t>
            </a:r>
            <a:endParaRPr lang="en-US" sz="6400"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just">
              <a:spcBef>
                <a:spcPts val="0"/>
              </a:spcBef>
            </a:pPr>
            <a:r>
              <a:rPr lang="bg-BG" sz="6400" b="1" dirty="0">
                <a:solidFill>
                  <a:schemeClr val="tx1"/>
                </a:solidFill>
                <a:latin typeface="Arial" panose="020B0604020202020204" pitchFamily="34" charset="0"/>
                <a:ea typeface="Times New Roman" panose="02020603050405020304" pitchFamily="18" charset="0"/>
                <a:cs typeface="Arial" panose="020B0604020202020204" pitchFamily="34" charset="0"/>
              </a:rPr>
              <a:t>Към гласуване само с хартиена бюлетина се преминава единствено при възникване на непреодолими външни обстоятелства по чл. 269 </a:t>
            </a:r>
            <a:r>
              <a:rPr lang="bg-BG" sz="64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ИК.</a:t>
            </a:r>
            <a:endParaRPr lang="en-US" sz="6400"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just">
              <a:spcBef>
                <a:spcPts val="0"/>
              </a:spcBef>
            </a:pPr>
            <a:r>
              <a:rPr lang="bg-BG" sz="6400" b="1" dirty="0">
                <a:solidFill>
                  <a:schemeClr val="tx1"/>
                </a:solidFill>
                <a:latin typeface="Arial" panose="020B0604020202020204" pitchFamily="34" charset="0"/>
                <a:ea typeface="Times New Roman" panose="02020603050405020304" pitchFamily="18" charset="0"/>
                <a:cs typeface="Arial" panose="020B0604020202020204" pitchFamily="34" charset="0"/>
              </a:rPr>
              <a:t>Не се допуска отстраняване на повреди и замяна на части на преустановили работа СУМГ</a:t>
            </a:r>
            <a:r>
              <a:rPr lang="bg-BG" sz="6400" b="1" dirty="0" smtClean="0">
                <a:latin typeface="Arial" panose="020B0604020202020204" pitchFamily="34" charset="0"/>
                <a:ea typeface="Times New Roman" panose="02020603050405020304" pitchFamily="18" charset="0"/>
                <a:cs typeface="Arial" panose="020B0604020202020204" pitchFamily="34" charset="0"/>
              </a:rPr>
              <a:t>.</a:t>
            </a:r>
          </a:p>
          <a:p>
            <a:pPr algn="just">
              <a:spcBef>
                <a:spcPts val="0"/>
              </a:spcBef>
            </a:pPr>
            <a:endParaRPr lang="en-US" sz="2400" dirty="0">
              <a:ea typeface="Times New Roman" panose="02020603050405020304" pitchFamily="18" charset="0"/>
            </a:endParaRPr>
          </a:p>
          <a:p>
            <a:pPr algn="just"/>
            <a:endParaRPr lang="en-US" dirty="0"/>
          </a:p>
        </p:txBody>
      </p:sp>
    </p:spTree>
    <p:extLst>
      <p:ext uri="{BB962C8B-B14F-4D97-AF65-F5344CB8AC3E}">
        <p14:creationId xmlns:p14="http://schemas.microsoft.com/office/powerpoint/2010/main" val="182761806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bg-BG" b="1" dirty="0" smtClean="0"/>
              <a:t>Край на изборния ден</a:t>
            </a:r>
            <a:endParaRPr lang="en-GB" b="1" dirty="0"/>
          </a:p>
        </p:txBody>
      </p:sp>
      <p:sp>
        <p:nvSpPr>
          <p:cNvPr id="5" name="Subtitle 4"/>
          <p:cNvSpPr>
            <a:spLocks noGrp="1"/>
          </p:cNvSpPr>
          <p:nvPr>
            <p:ph type="subTitle" idx="1"/>
          </p:nvPr>
        </p:nvSpPr>
        <p:spPr/>
        <p:txBody>
          <a:bodyPr/>
          <a:lstStyle/>
          <a:p>
            <a:endParaRPr lang="en-GB"/>
          </a:p>
        </p:txBody>
      </p:sp>
    </p:spTree>
    <p:extLst>
      <p:ext uri="{BB962C8B-B14F-4D97-AF65-F5344CB8AC3E}">
        <p14:creationId xmlns:p14="http://schemas.microsoft.com/office/powerpoint/2010/main" val="197858474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946118" y="419408"/>
            <a:ext cx="10580355" cy="939609"/>
          </a:xfrm>
        </p:spPr>
        <p:txBody>
          <a:bodyPr/>
          <a:lstStyle/>
          <a:p>
            <a:r>
              <a:rPr lang="bg-BG" b="1" dirty="0">
                <a:latin typeface="+mn-lt"/>
              </a:rPr>
              <a:t>Край на изборния ден</a:t>
            </a:r>
          </a:p>
        </p:txBody>
      </p:sp>
      <p:sp>
        <p:nvSpPr>
          <p:cNvPr id="3" name="Контейнер за съдържание 2"/>
          <p:cNvSpPr>
            <a:spLocks noGrp="1"/>
          </p:cNvSpPr>
          <p:nvPr>
            <p:ph idx="1"/>
          </p:nvPr>
        </p:nvSpPr>
        <p:spPr>
          <a:xfrm>
            <a:off x="1011312" y="2287636"/>
            <a:ext cx="10515161" cy="5765795"/>
          </a:xfrm>
        </p:spPr>
        <p:txBody>
          <a:bodyPr>
            <a:normAutofit/>
          </a:bodyPr>
          <a:lstStyle/>
          <a:p>
            <a:pPr algn="just"/>
            <a:r>
              <a:rPr lang="bg-BG" sz="2200" dirty="0">
                <a:solidFill>
                  <a:schemeClr val="tx1"/>
                </a:solidFill>
                <a:latin typeface="Arial" panose="020B0604020202020204" pitchFamily="34" charset="0"/>
                <a:cs typeface="Arial" panose="020B0604020202020204" pitchFamily="34" charset="0"/>
              </a:rPr>
              <a:t>Краят на изборния ден се обявява в 20.00 часа, ако пред изборното помещение няма избиратели</a:t>
            </a:r>
          </a:p>
          <a:p>
            <a:pPr algn="just"/>
            <a:r>
              <a:rPr lang="bg-BG" sz="2200" dirty="0">
                <a:solidFill>
                  <a:schemeClr val="tx1"/>
                </a:solidFill>
                <a:latin typeface="Arial" panose="020B0604020202020204" pitchFamily="34" charset="0"/>
                <a:ea typeface="Times New Roman" panose="02020603050405020304" pitchFamily="18" charset="0"/>
                <a:cs typeface="Arial" panose="020B0604020202020204" pitchFamily="34" charset="0"/>
              </a:rPr>
              <a:t>Когато в </a:t>
            </a:r>
            <a:r>
              <a:rPr lang="bg-BG" sz="22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20.00 </a:t>
            </a:r>
            <a:r>
              <a:rPr lang="bg-BG" sz="2200" dirty="0">
                <a:solidFill>
                  <a:schemeClr val="tx1"/>
                </a:solidFill>
                <a:latin typeface="Arial" panose="020B0604020202020204" pitchFamily="34" charset="0"/>
                <a:ea typeface="Times New Roman" panose="02020603050405020304" pitchFamily="18" charset="0"/>
                <a:cs typeface="Arial" panose="020B0604020202020204" pitchFamily="34" charset="0"/>
              </a:rPr>
              <a:t>часа пред изборното помещение има негласували избиратели, председателят и секретарят на СИК установяват техния брой и самоличност. </a:t>
            </a:r>
            <a:r>
              <a:rPr lang="bg-BG" sz="2200" b="1" dirty="0">
                <a:solidFill>
                  <a:schemeClr val="tx1"/>
                </a:solidFill>
                <a:latin typeface="Arial" panose="020B0604020202020204" pitchFamily="34" charset="0"/>
                <a:ea typeface="Times New Roman" panose="02020603050405020304" pitchFamily="18" charset="0"/>
                <a:cs typeface="Arial" panose="020B0604020202020204" pitchFamily="34" charset="0"/>
              </a:rPr>
              <a:t>Негласувалите предават личните си документи за самоличност/допустими за гласуване/ на член на СИК. Само тези избиратели се допускат да гласуват, но не по-късно от </a:t>
            </a:r>
            <a:r>
              <a:rPr lang="bg-BG" sz="22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21.00</a:t>
            </a:r>
            <a:r>
              <a:rPr lang="bg-BG" sz="2200" b="1" dirty="0">
                <a:solidFill>
                  <a:schemeClr val="tx1"/>
                </a:solidFill>
                <a:latin typeface="Arial" panose="020B0604020202020204" pitchFamily="34" charset="0"/>
                <a:ea typeface="Times New Roman" panose="02020603050405020304" pitchFamily="18" charset="0"/>
                <a:cs typeface="Arial" panose="020B0604020202020204" pitchFamily="34" charset="0"/>
              </a:rPr>
              <a:t> часа.</a:t>
            </a:r>
          </a:p>
          <a:p>
            <a:pPr algn="just"/>
            <a:r>
              <a:rPr lang="bg-BG" sz="2200" b="1" dirty="0">
                <a:solidFill>
                  <a:schemeClr val="tx1"/>
                </a:solidFill>
                <a:latin typeface="Arial" panose="020B0604020202020204" pitchFamily="34" charset="0"/>
                <a:ea typeface="Times New Roman" panose="02020603050405020304" pitchFamily="18" charset="0"/>
                <a:cs typeface="Arial" panose="020B0604020202020204" pitchFamily="34" charset="0"/>
              </a:rPr>
              <a:t>След обявяване на края на изборния ден в </a:t>
            </a:r>
            <a:r>
              <a:rPr lang="bg-BG" sz="22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20.00 </a:t>
            </a:r>
            <a:r>
              <a:rPr lang="bg-BG" sz="2200" b="1" dirty="0">
                <a:solidFill>
                  <a:schemeClr val="tx1"/>
                </a:solidFill>
                <a:latin typeface="Arial" panose="020B0604020202020204" pitchFamily="34" charset="0"/>
                <a:ea typeface="Times New Roman" panose="02020603050405020304" pitchFamily="18" charset="0"/>
                <a:cs typeface="Arial" panose="020B0604020202020204" pitchFamily="34" charset="0"/>
              </a:rPr>
              <a:t>часа, съответно </a:t>
            </a:r>
            <a:r>
              <a:rPr lang="bg-BG" sz="22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21.00 </a:t>
            </a:r>
            <a:r>
              <a:rPr lang="bg-BG" sz="2200" b="1" dirty="0">
                <a:solidFill>
                  <a:schemeClr val="tx1"/>
                </a:solidFill>
                <a:latin typeface="Arial" panose="020B0604020202020204" pitchFamily="34" charset="0"/>
                <a:ea typeface="Times New Roman" panose="02020603050405020304" pitchFamily="18" charset="0"/>
                <a:cs typeface="Arial" panose="020B0604020202020204" pitchFamily="34" charset="0"/>
              </a:rPr>
              <a:t>часа, не се допуска гласуване</a:t>
            </a:r>
            <a:r>
              <a:rPr lang="bg-BG" sz="2200" b="1" dirty="0">
                <a:latin typeface="Calibri" panose="020F0502020204030204" pitchFamily="34" charset="0"/>
                <a:ea typeface="Times New Roman" panose="02020603050405020304" pitchFamily="18" charset="0"/>
                <a:cs typeface="Calibri" panose="020F0502020204030204" pitchFamily="34" charset="0"/>
              </a:rPr>
              <a:t>.</a:t>
            </a:r>
          </a:p>
          <a:p>
            <a:endParaRPr lang="bg-BG" dirty="0"/>
          </a:p>
          <a:p>
            <a:endParaRPr lang="bg-BG" dirty="0"/>
          </a:p>
          <a:p>
            <a:endParaRPr lang="bg-BG" dirty="0"/>
          </a:p>
        </p:txBody>
      </p:sp>
    </p:spTree>
    <p:extLst>
      <p:ext uri="{BB962C8B-B14F-4D97-AF65-F5344CB8AC3E}">
        <p14:creationId xmlns:p14="http://schemas.microsoft.com/office/powerpoint/2010/main" val="413665401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9567" y="385852"/>
            <a:ext cx="10053143" cy="855719"/>
          </a:xfrm>
        </p:spPr>
        <p:txBody>
          <a:bodyPr>
            <a:normAutofit fontScale="90000"/>
          </a:bodyPr>
          <a:lstStyle/>
          <a:p>
            <a:r>
              <a:rPr lang="bg-BG" b="1" dirty="0"/>
              <a:t>Край на изборния </a:t>
            </a:r>
            <a:r>
              <a:rPr lang="bg-BG" b="1" dirty="0" smtClean="0"/>
              <a:t>ден при гласуване със СУЕМГ</a:t>
            </a:r>
            <a:endParaRPr lang="en-US" b="1" dirty="0"/>
          </a:p>
        </p:txBody>
      </p:sp>
      <p:sp>
        <p:nvSpPr>
          <p:cNvPr id="3" name="Content Placeholder 2"/>
          <p:cNvSpPr>
            <a:spLocks noGrp="1"/>
          </p:cNvSpPr>
          <p:nvPr>
            <p:ph idx="1"/>
          </p:nvPr>
        </p:nvSpPr>
        <p:spPr>
          <a:xfrm>
            <a:off x="524933" y="1837189"/>
            <a:ext cx="10761376" cy="4766811"/>
          </a:xfrm>
        </p:spPr>
        <p:txBody>
          <a:bodyPr>
            <a:normAutofit fontScale="92500" lnSpcReduction="10000"/>
          </a:bodyPr>
          <a:lstStyle/>
          <a:p>
            <a:pPr algn="just"/>
            <a:r>
              <a:rPr lang="bg-BG" b="1" dirty="0">
                <a:solidFill>
                  <a:schemeClr val="tx1"/>
                </a:solidFill>
                <a:latin typeface="Arial" panose="020B0604020202020204" pitchFamily="34" charset="0"/>
                <a:cs typeface="Arial" panose="020B0604020202020204" pitchFamily="34" charset="0"/>
              </a:rPr>
              <a:t>След обявяване на края на гласуването член на СИК взема една от смарткартите с надпис „Член на СИК“ и я поставя в отвора на машината. На екрана с пръст се въвежда ПИН-кода. След появата на поле с надпис „Закриване на изборния ден“, същият се натиска с пръст, след което се въвежда отново ПИН-кода. Изчаква се отпечатването на финален отчет. След това се натиска надписа „Приключи“, след него надписа „Изключване“, след което се изважда смарткартата от машината. </a:t>
            </a:r>
            <a:endParaRPr lang="en-GB" b="1" dirty="0" smtClean="0">
              <a:solidFill>
                <a:schemeClr val="tx1"/>
              </a:solidFill>
              <a:latin typeface="Arial" panose="020B0604020202020204" pitchFamily="34" charset="0"/>
              <a:cs typeface="Arial" panose="020B0604020202020204" pitchFamily="34" charset="0"/>
            </a:endParaRPr>
          </a:p>
          <a:p>
            <a:pPr algn="just"/>
            <a:r>
              <a:rPr lang="bg-BG" b="1" dirty="0" smtClean="0">
                <a:solidFill>
                  <a:schemeClr val="tx1"/>
                </a:solidFill>
                <a:latin typeface="Arial" panose="020B0604020202020204" pitchFamily="34" charset="0"/>
                <a:cs typeface="Arial" panose="020B0604020202020204" pitchFamily="34" charset="0"/>
              </a:rPr>
              <a:t>Изваждат </a:t>
            </a:r>
            <a:r>
              <a:rPr lang="bg-BG" b="1" dirty="0">
                <a:solidFill>
                  <a:schemeClr val="tx1"/>
                </a:solidFill>
                <a:latin typeface="Arial" panose="020B0604020202020204" pitchFamily="34" charset="0"/>
                <a:cs typeface="Arial" panose="020B0604020202020204" pitchFamily="34" charset="0"/>
              </a:rPr>
              <a:t>се двете флаш памети от машината и всяка се поставя в отделен </a:t>
            </a:r>
            <a:r>
              <a:rPr lang="bg-BG" b="1" u="sng" dirty="0">
                <a:solidFill>
                  <a:schemeClr val="tx1"/>
                </a:solidFill>
                <a:latin typeface="Arial" panose="020B0604020202020204" pitchFamily="34" charset="0"/>
                <a:cs typeface="Arial" panose="020B0604020202020204" pitchFamily="34" charset="0"/>
              </a:rPr>
              <a:t>прозрачен</a:t>
            </a:r>
            <a:r>
              <a:rPr lang="bg-BG" b="1" dirty="0">
                <a:solidFill>
                  <a:schemeClr val="tx1"/>
                </a:solidFill>
                <a:latin typeface="Arial" panose="020B0604020202020204" pitchFamily="34" charset="0"/>
                <a:cs typeface="Arial" panose="020B0604020202020204" pitchFamily="34" charset="0"/>
              </a:rPr>
              <a:t> плик с надпис съответно „Флаш памет от машина с идент. № ………………… на СИК №………… за ИП“ и „Флаш памет от машина с идент. № ………………… на СИК №………… за ЦИК“, които се запечатват, подписват от членовете на СИК и подпечатват с печата на СИК.</a:t>
            </a:r>
            <a:endParaRPr lang="en-GB" dirty="0">
              <a:solidFill>
                <a:schemeClr val="tx1"/>
              </a:solidFill>
              <a:latin typeface="Arial" panose="020B0604020202020204" pitchFamily="34" charset="0"/>
              <a:cs typeface="Arial" panose="020B0604020202020204" pitchFamily="34" charset="0"/>
            </a:endParaRPr>
          </a:p>
          <a:p>
            <a:pPr algn="just"/>
            <a:r>
              <a:rPr lang="bg-BG" b="1" dirty="0">
                <a:solidFill>
                  <a:schemeClr val="tx1"/>
                </a:solidFill>
                <a:latin typeface="Arial" panose="020B0604020202020204" pitchFamily="34" charset="0"/>
                <a:cs typeface="Arial" panose="020B0604020202020204" pitchFamily="34" charset="0"/>
              </a:rPr>
              <a:t>Петте смарткарти се поставят в </a:t>
            </a:r>
            <a:r>
              <a:rPr lang="bg-BG" b="1" u="sng" dirty="0">
                <a:solidFill>
                  <a:schemeClr val="tx1"/>
                </a:solidFill>
                <a:latin typeface="Arial" panose="020B0604020202020204" pitchFamily="34" charset="0"/>
                <a:cs typeface="Arial" panose="020B0604020202020204" pitchFamily="34" charset="0"/>
              </a:rPr>
              <a:t>прозрачен</a:t>
            </a:r>
            <a:r>
              <a:rPr lang="bg-BG" b="1" dirty="0">
                <a:solidFill>
                  <a:schemeClr val="tx1"/>
                </a:solidFill>
                <a:latin typeface="Arial" panose="020B0604020202020204" pitchFamily="34" charset="0"/>
                <a:cs typeface="Arial" panose="020B0604020202020204" pitchFamily="34" charset="0"/>
              </a:rPr>
              <a:t> плик с надпис „Смарткарти от машина с идент. № ………………… на СИК №…………“ който се запечатва, подписва от членовете на СИК и подпечатва с печата на СИК.</a:t>
            </a:r>
            <a:endParaRPr lang="en-GB" dirty="0">
              <a:solidFill>
                <a:schemeClr val="tx1"/>
              </a:solidFill>
              <a:latin typeface="Arial" panose="020B0604020202020204" pitchFamily="34" charset="0"/>
              <a:cs typeface="Arial" panose="020B0604020202020204" pitchFamily="34" charset="0"/>
            </a:endParaRPr>
          </a:p>
          <a:p>
            <a:pPr algn="just"/>
            <a:r>
              <a:rPr lang="bg-BG" b="1" dirty="0">
                <a:solidFill>
                  <a:schemeClr val="tx1"/>
                </a:solidFill>
                <a:latin typeface="Arial" panose="020B0604020202020204" pitchFamily="34" charset="0"/>
                <a:cs typeface="Arial" panose="020B0604020202020204" pitchFamily="34" charset="0"/>
              </a:rPr>
              <a:t>Изважда се от принтера използваната ролка специализирана хартия и заедно с резервните ролки (ако са останали такава) се опаковат в непрозрачния плик за сигурност, в който са получени. Пликът се надписва, подписва от членовете на СИК и се подпечатва с печата на СИК</a:t>
            </a:r>
            <a:r>
              <a:rPr lang="bg-BG" b="1" dirty="0" smtClean="0">
                <a:solidFill>
                  <a:schemeClr val="tx1"/>
                </a:solidFill>
                <a:latin typeface="Arial" panose="020B0604020202020204" pitchFamily="34" charset="0"/>
                <a:cs typeface="Arial" panose="020B0604020202020204" pitchFamily="34" charset="0"/>
              </a:rPr>
              <a:t>.</a:t>
            </a:r>
            <a:endParaRPr lang="en-GB" b="1" dirty="0" smtClean="0">
              <a:solidFill>
                <a:schemeClr val="tx1"/>
              </a:solidFill>
              <a:latin typeface="Arial" panose="020B0604020202020204" pitchFamily="34" charset="0"/>
              <a:cs typeface="Arial" panose="020B0604020202020204" pitchFamily="34" charset="0"/>
            </a:endParaRPr>
          </a:p>
          <a:p>
            <a:endParaRPr lang="en-GB" b="1" dirty="0"/>
          </a:p>
          <a:p>
            <a:endParaRPr lang="en-GB" dirty="0"/>
          </a:p>
        </p:txBody>
      </p:sp>
    </p:spTree>
    <p:extLst>
      <p:ext uri="{BB962C8B-B14F-4D97-AF65-F5344CB8AC3E}">
        <p14:creationId xmlns:p14="http://schemas.microsoft.com/office/powerpoint/2010/main" val="37454860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D39B0-84D8-4B8C-9F8A-FD36418928CB}"/>
              </a:ext>
            </a:extLst>
          </p:cNvPr>
          <p:cNvSpPr>
            <a:spLocks noGrp="1"/>
          </p:cNvSpPr>
          <p:nvPr>
            <p:ph type="title"/>
          </p:nvPr>
        </p:nvSpPr>
        <p:spPr>
          <a:xfrm>
            <a:off x="914400" y="192947"/>
            <a:ext cx="10201711" cy="942110"/>
          </a:xfrm>
        </p:spPr>
        <p:txBody>
          <a:bodyPr>
            <a:normAutofit fontScale="90000"/>
          </a:bodyPr>
          <a:lstStyle/>
          <a:p>
            <a:r>
              <a:rPr lang="ru-RU" sz="2800" b="1" dirty="0">
                <a:latin typeface="+mn-lt"/>
              </a:rPr>
              <a:t>УСТАНОВЯВАНЕ НА РЕЗУЛТАТИТЕ ОТ ГЛАСУВАНЕТО И ПОПЪЛВАНЕ НА ПРОТОКОЛА НА </a:t>
            </a:r>
            <a:r>
              <a:rPr lang="ru-RU" sz="2800" b="1" dirty="0" smtClean="0">
                <a:latin typeface="+mn-lt"/>
              </a:rPr>
              <a:t>СИК- </a:t>
            </a:r>
            <a:r>
              <a:rPr lang="en-GB" sz="2800" b="1" dirty="0" smtClean="0">
                <a:latin typeface="+mn-lt"/>
              </a:rPr>
              <a:t>I </a:t>
            </a:r>
            <a:r>
              <a:rPr lang="bg-BG" b="1" dirty="0" smtClean="0">
                <a:latin typeface="+mn-lt"/>
              </a:rPr>
              <a:t>част</a:t>
            </a:r>
            <a:endParaRPr lang="en-US" sz="2800" b="1" dirty="0">
              <a:latin typeface="+mn-lt"/>
            </a:endParaRPr>
          </a:p>
        </p:txBody>
      </p:sp>
      <p:sp>
        <p:nvSpPr>
          <p:cNvPr id="3" name="Content Placeholder 2">
            <a:extLst>
              <a:ext uri="{FF2B5EF4-FFF2-40B4-BE49-F238E27FC236}">
                <a16:creationId xmlns:a16="http://schemas.microsoft.com/office/drawing/2014/main" id="{146DD63A-DF86-45B2-90CB-9113B32C3D92}"/>
              </a:ext>
            </a:extLst>
          </p:cNvPr>
          <p:cNvSpPr>
            <a:spLocks noGrp="1"/>
          </p:cNvSpPr>
          <p:nvPr>
            <p:ph idx="1"/>
          </p:nvPr>
        </p:nvSpPr>
        <p:spPr>
          <a:xfrm>
            <a:off x="533400" y="1384664"/>
            <a:ext cx="10515600" cy="5100026"/>
          </a:xfrm>
        </p:spPr>
        <p:txBody>
          <a:bodyPr>
            <a:noAutofit/>
          </a:bodyPr>
          <a:lstStyle/>
          <a:p>
            <a:pPr algn="just"/>
            <a:r>
              <a:rPr lang="bg-BG" sz="1400" b="1" dirty="0">
                <a:solidFill>
                  <a:schemeClr val="tx1"/>
                </a:solidFill>
                <a:latin typeface="Arial" panose="020B0604020202020204" pitchFamily="34" charset="0"/>
                <a:cs typeface="Arial" panose="020B0604020202020204" pitchFamily="34" charset="0"/>
              </a:rPr>
              <a:t>Председателят на СИК включва устройството за видеонаблюдение, след което сканира </a:t>
            </a:r>
            <a:r>
              <a:rPr lang="en-US" sz="1400" b="1" dirty="0">
                <a:solidFill>
                  <a:schemeClr val="tx1"/>
                </a:solidFill>
                <a:latin typeface="Arial" panose="020B0604020202020204" pitchFamily="34" charset="0"/>
                <a:cs typeface="Arial" panose="020B0604020202020204" pitchFamily="34" charset="0"/>
              </a:rPr>
              <a:t>QR</a:t>
            </a:r>
            <a:r>
              <a:rPr lang="bg-BG" sz="1400" b="1" dirty="0">
                <a:solidFill>
                  <a:schemeClr val="tx1"/>
                </a:solidFill>
                <a:latin typeface="Arial" panose="020B0604020202020204" pitchFamily="34" charset="0"/>
                <a:cs typeface="Arial" panose="020B0604020202020204" pitchFamily="34" charset="0"/>
              </a:rPr>
              <a:t> кода от плика, съгласно предоставените инструкции. Устройството за видеонаблюдение се поставя върху масата, на която ще се извършва преброяването на бюлетините по начин, който осигурява видимост към всички действия на СИК. За да се уверите, че устройството е поставено правилно, погледнете екрана. Член на СИК следи за работата на устройството. В случай на прекъсване, сканирайте отново </a:t>
            </a:r>
            <a:r>
              <a:rPr lang="en-US" sz="1400" b="1" dirty="0">
                <a:solidFill>
                  <a:schemeClr val="tx1"/>
                </a:solidFill>
                <a:latin typeface="Arial" panose="020B0604020202020204" pitchFamily="34" charset="0"/>
                <a:cs typeface="Arial" panose="020B0604020202020204" pitchFamily="34" charset="0"/>
              </a:rPr>
              <a:t>QR</a:t>
            </a:r>
            <a:r>
              <a:rPr lang="bg-BG" sz="1400" b="1" dirty="0">
                <a:solidFill>
                  <a:schemeClr val="tx1"/>
                </a:solidFill>
                <a:latin typeface="Arial" panose="020B0604020202020204" pitchFamily="34" charset="0"/>
                <a:cs typeface="Arial" panose="020B0604020202020204" pitchFamily="34" charset="0"/>
              </a:rPr>
              <a:t> кода. Устройството за видеонаблюдение се изключва след подписване на протоколите на СИК от всички членове на СИК и обявяване на резултатите от гласуването.</a:t>
            </a:r>
            <a:endParaRPr lang="en-GB" sz="1400" dirty="0">
              <a:solidFill>
                <a:schemeClr val="tx1"/>
              </a:solidFill>
              <a:latin typeface="Arial" panose="020B0604020202020204" pitchFamily="34" charset="0"/>
              <a:cs typeface="Arial" panose="020B0604020202020204" pitchFamily="34" charset="0"/>
            </a:endParaRPr>
          </a:p>
          <a:p>
            <a:pPr marL="0" indent="0" algn="just">
              <a:buNone/>
            </a:pPr>
            <a:r>
              <a:rPr lang="en-US" sz="1400" b="1" dirty="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en-US" sz="14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bg-BG" sz="14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Първо </a:t>
            </a:r>
            <a:r>
              <a:rPr lang="bg-BG" sz="1400" b="1" dirty="0">
                <a:solidFill>
                  <a:schemeClr val="tx1"/>
                </a:solidFill>
                <a:latin typeface="Arial" panose="020B0604020202020204" pitchFamily="34" charset="0"/>
                <a:ea typeface="Times New Roman" panose="02020603050405020304" pitchFamily="18" charset="0"/>
                <a:cs typeface="Arial" panose="020B0604020202020204" pitchFamily="34" charset="0"/>
              </a:rPr>
              <a:t>се работи с черновата на протокола</a:t>
            </a:r>
            <a:r>
              <a:rPr lang="bg-BG" sz="14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a:t>
            </a:r>
            <a:endParaRPr lang="bg-BG" sz="1400"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just"/>
            <a:r>
              <a:rPr lang="bg-BG" sz="1400" dirty="0">
                <a:solidFill>
                  <a:schemeClr val="tx1"/>
                </a:solidFill>
                <a:latin typeface="Arial" panose="020B0604020202020204" pitchFamily="34" charset="0"/>
                <a:cs typeface="Arial" panose="020B0604020202020204" pitchFamily="34" charset="0"/>
              </a:rPr>
              <a:t>Последователно в черновата на всеки протокол на страница първа задължително се попълват данните за избирателната секция [община, населено място, кметство, административен район (само за Столична община и градовете Пловдив и Варна), район/изборен район], трите имена на членовете на СИК, часът на откриване на изборния ден и приключване на гласуването, на присъствалите лица и останалите данни от страница 1. </a:t>
            </a:r>
            <a:endParaRPr lang="en-US" sz="1400"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just"/>
            <a:r>
              <a:rPr lang="bg-BG" sz="1400" dirty="0">
                <a:solidFill>
                  <a:schemeClr val="tx1"/>
                </a:solidFill>
                <a:latin typeface="Arial" panose="020B0604020202020204" pitchFamily="34" charset="0"/>
                <a:cs typeface="Arial" panose="020B0604020202020204" pitchFamily="34" charset="0"/>
              </a:rPr>
              <a:t>Пристъпва се към попълване с думи и с цифри на данните по буква „А“ и данните по т. 1 – 3 от протокола (данни от избирателния списък), както следва: </a:t>
            </a:r>
            <a:endParaRPr lang="en-GB" sz="1400" dirty="0">
              <a:solidFill>
                <a:schemeClr val="tx1"/>
              </a:solidFill>
              <a:latin typeface="Arial" panose="020B0604020202020204" pitchFamily="34" charset="0"/>
              <a:cs typeface="Arial" panose="020B0604020202020204" pitchFamily="34" charset="0"/>
            </a:endParaRPr>
          </a:p>
          <a:p>
            <a:pPr algn="just"/>
            <a:r>
              <a:rPr lang="bg-BG" sz="1400" dirty="0">
                <a:solidFill>
                  <a:schemeClr val="tx1"/>
                </a:solidFill>
                <a:latin typeface="Arial" panose="020B0604020202020204" pitchFamily="34" charset="0"/>
                <a:cs typeface="Arial" panose="020B0604020202020204" pitchFamily="34" charset="0"/>
              </a:rPr>
              <a:t>- в буква „А“ се вписва броят на получените от СИК в предизборния ден бюлетини, като в зависимост от вида избор се вписва числото от т. </a:t>
            </a:r>
            <a:r>
              <a:rPr lang="bg-BG" sz="1400" dirty="0" smtClean="0">
                <a:solidFill>
                  <a:schemeClr val="tx1"/>
                </a:solidFill>
                <a:latin typeface="Arial" panose="020B0604020202020204" pitchFamily="34" charset="0"/>
                <a:cs typeface="Arial" panose="020B0604020202020204" pitchFamily="34" charset="0"/>
              </a:rPr>
              <a:t>3 от </a:t>
            </a:r>
            <a:r>
              <a:rPr lang="bg-BG" sz="1400" dirty="0">
                <a:solidFill>
                  <a:schemeClr val="tx1"/>
                </a:solidFill>
                <a:latin typeface="Arial" panose="020B0604020202020204" pitchFamily="34" charset="0"/>
                <a:cs typeface="Arial" panose="020B0604020202020204" pitchFamily="34" charset="0"/>
              </a:rPr>
              <a:t>протокола за предаване и приемане на изборни книжа и материали (Приложение № </a:t>
            </a:r>
            <a:r>
              <a:rPr lang="en-GB" sz="1400" dirty="0" smtClean="0">
                <a:solidFill>
                  <a:schemeClr val="tx1"/>
                </a:solidFill>
                <a:latin typeface="Arial" panose="020B0604020202020204" pitchFamily="34" charset="0"/>
                <a:cs typeface="Arial" panose="020B0604020202020204" pitchFamily="34" charset="0"/>
              </a:rPr>
              <a:t>67</a:t>
            </a:r>
            <a:r>
              <a:rPr lang="bg-BG" sz="1400" dirty="0" smtClean="0">
                <a:solidFill>
                  <a:schemeClr val="tx1"/>
                </a:solidFill>
                <a:latin typeface="Arial" panose="020B0604020202020204" pitchFamily="34" charset="0"/>
                <a:cs typeface="Arial" panose="020B0604020202020204" pitchFamily="34" charset="0"/>
              </a:rPr>
              <a:t>-НС);</a:t>
            </a:r>
          </a:p>
          <a:p>
            <a:pPr marL="0" indent="0" algn="just">
              <a:buNone/>
            </a:pPr>
            <a:endParaRPr lang="bg-BG" sz="1400" dirty="0" smtClean="0">
              <a:solidFill>
                <a:schemeClr val="tx1"/>
              </a:solidFill>
              <a:latin typeface="Arial" panose="020B0604020202020204" pitchFamily="34" charset="0"/>
              <a:cs typeface="Arial" panose="020B0604020202020204" pitchFamily="34" charset="0"/>
            </a:endParaRPr>
          </a:p>
          <a:p>
            <a:pPr algn="just"/>
            <a:endParaRPr lang="en-GB" sz="1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365904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2958" y="173564"/>
            <a:ext cx="11009684" cy="1188720"/>
          </a:xfrm>
        </p:spPr>
        <p:txBody>
          <a:bodyPr>
            <a:normAutofit/>
          </a:bodyPr>
          <a:lstStyle/>
          <a:p>
            <a:r>
              <a:rPr lang="ru-RU" b="1" dirty="0"/>
              <a:t>УСТАНОВЯВАНЕ НА РЕЗУЛТАТИТЕ ОТ ГЛАСУВАНЕТО И ПОПЪЛВАНЕ НА ПРОТОКОЛА НА </a:t>
            </a:r>
            <a:r>
              <a:rPr lang="ru-RU" b="1" dirty="0" smtClean="0"/>
              <a:t>СИК - </a:t>
            </a:r>
            <a:r>
              <a:rPr lang="en-GB" b="1" dirty="0"/>
              <a:t>I </a:t>
            </a:r>
            <a:r>
              <a:rPr lang="bg-BG" b="1" dirty="0"/>
              <a:t>част</a:t>
            </a:r>
            <a:endParaRPr lang="en-US" dirty="0"/>
          </a:p>
        </p:txBody>
      </p:sp>
      <p:sp>
        <p:nvSpPr>
          <p:cNvPr id="3" name="Content Placeholder 2"/>
          <p:cNvSpPr>
            <a:spLocks noGrp="1"/>
          </p:cNvSpPr>
          <p:nvPr>
            <p:ph idx="1"/>
          </p:nvPr>
        </p:nvSpPr>
        <p:spPr>
          <a:xfrm>
            <a:off x="692958" y="1683911"/>
            <a:ext cx="11212484" cy="4801556"/>
          </a:xfrm>
        </p:spPr>
        <p:txBody>
          <a:bodyPr>
            <a:normAutofit fontScale="92500" lnSpcReduction="10000"/>
          </a:bodyPr>
          <a:lstStyle/>
          <a:p>
            <a:pPr algn="just"/>
            <a:r>
              <a:rPr lang="bg-BG" sz="1400" dirty="0">
                <a:solidFill>
                  <a:schemeClr val="tx1"/>
                </a:solidFill>
              </a:rPr>
              <a:t>в т. 1 се вписва броят избиратели в избирателния списък при предаването му на СИК, като за целта се вписва числото по т. 4 от протокола за предаване и приемане на избирателния списък (Приложение № 63-НС);</a:t>
            </a:r>
            <a:endParaRPr lang="en-GB" sz="1400" dirty="0">
              <a:solidFill>
                <a:schemeClr val="tx1"/>
              </a:solidFill>
            </a:endParaRPr>
          </a:p>
          <a:p>
            <a:pPr algn="just"/>
            <a:r>
              <a:rPr lang="bg-BG" sz="1400" dirty="0">
                <a:solidFill>
                  <a:schemeClr val="tx1"/>
                </a:solidFill>
              </a:rPr>
              <a:t>- в т. 2 се вписва броят на избирателите, които СИК е вписала в допълнителната страница (под чертата) на избирателния списък в изборния ден;</a:t>
            </a:r>
            <a:endParaRPr lang="en-GB" sz="1400" dirty="0">
              <a:solidFill>
                <a:schemeClr val="tx1"/>
              </a:solidFill>
            </a:endParaRPr>
          </a:p>
          <a:p>
            <a:pPr algn="just"/>
            <a:r>
              <a:rPr lang="bg-BG" sz="1400" dirty="0">
                <a:solidFill>
                  <a:schemeClr val="tx1"/>
                </a:solidFill>
              </a:rPr>
              <a:t>- в т. 3 се вписва общият брой на гласувалите избиратели според положените подписи в избирателния списък, плюс броят на вписаните в допълнителната страница от СИК</a:t>
            </a:r>
            <a:r>
              <a:rPr lang="bg-BG" sz="1400" dirty="0" smtClean="0">
                <a:solidFill>
                  <a:schemeClr val="tx1"/>
                </a:solidFill>
              </a:rPr>
              <a:t>.</a:t>
            </a:r>
          </a:p>
          <a:p>
            <a:pPr algn="just"/>
            <a:r>
              <a:rPr lang="ru-RU" sz="1500" dirty="0">
                <a:solidFill>
                  <a:schemeClr val="tx1"/>
                </a:solidFill>
                <a:latin typeface="Arial" panose="020B0604020202020204" pitchFamily="34" charset="0"/>
                <a:cs typeface="Arial" panose="020B0604020202020204" pitchFamily="34" charset="0"/>
              </a:rPr>
              <a:t>След като попълни посочените по-горе данни, СИК пристъпва към преброяване и опаковане на хартиените бюлетини извън избирателната кутия, посочени в т. 4 от протокола. Бюлетините в т. 4 от протокола се преброяват и вписват последователно, както следва:</a:t>
            </a:r>
          </a:p>
          <a:p>
            <a:pPr algn="just"/>
            <a:r>
              <a:rPr lang="ru-RU" sz="1500" dirty="0">
                <a:solidFill>
                  <a:schemeClr val="tx1"/>
                </a:solidFill>
                <a:latin typeface="Arial" panose="020B0604020202020204" pitchFamily="34" charset="0"/>
                <a:cs typeface="Arial" panose="020B0604020202020204" pitchFamily="34" charset="0"/>
              </a:rPr>
              <a:t>- т. 4, буква „а“ – брой на неизползваните бюлетини;</a:t>
            </a:r>
          </a:p>
          <a:p>
            <a:pPr algn="just"/>
            <a:r>
              <a:rPr lang="ru-RU" sz="1500" dirty="0">
                <a:solidFill>
                  <a:schemeClr val="tx1"/>
                </a:solidFill>
                <a:latin typeface="Arial" panose="020B0604020202020204" pitchFamily="34" charset="0"/>
                <a:cs typeface="Arial" panose="020B0604020202020204" pitchFamily="34" charset="0"/>
              </a:rPr>
              <a:t>- т. 4, буква „б“ – общ брой на: унищожените от СИК бюлетини (тук се вписват и използваните бюлетини за образец, които са залепени на таблото пред изборното помещение); недействителните бюлетини по чл. 265, ал. 5 ИК (несъответстващ номер), по чл. 227 ИК (заснет вот) и по чл. 228 ИК (показан вот); сгрешените бюлетини (когато избирателят е сбъркал при гласуването и е гласувал повторно по чл. 267, ал. 2 ИК).</a:t>
            </a:r>
          </a:p>
          <a:p>
            <a:pPr algn="just"/>
            <a:r>
              <a:rPr lang="ru-RU" sz="1500" dirty="0">
                <a:solidFill>
                  <a:schemeClr val="tx1"/>
                </a:solidFill>
                <a:latin typeface="Arial" panose="020B0604020202020204" pitchFamily="34" charset="0"/>
                <a:cs typeface="Arial" panose="020B0604020202020204" pitchFamily="34" charset="0"/>
              </a:rPr>
              <a:t>Тези хартиени бюлетини се опаковат поотделно в пакети и се надписват, както следва:</a:t>
            </a:r>
          </a:p>
          <a:p>
            <a:pPr algn="just"/>
            <a:r>
              <a:rPr lang="ru-RU" sz="1500" dirty="0">
                <a:solidFill>
                  <a:schemeClr val="tx1"/>
                </a:solidFill>
                <a:latin typeface="Arial" panose="020B0604020202020204" pitchFamily="34" charset="0"/>
                <a:cs typeface="Arial" panose="020B0604020202020204" pitchFamily="34" charset="0"/>
              </a:rPr>
              <a:t>- пакет с надпис „Неизползвани бюлетини на СИК № …….“;</a:t>
            </a:r>
          </a:p>
          <a:p>
            <a:pPr algn="just"/>
            <a:r>
              <a:rPr lang="ru-RU" sz="1500" dirty="0">
                <a:solidFill>
                  <a:schemeClr val="tx1"/>
                </a:solidFill>
                <a:latin typeface="Arial" panose="020B0604020202020204" pitchFamily="34" charset="0"/>
                <a:cs typeface="Arial" panose="020B0604020202020204" pitchFamily="34" charset="0"/>
              </a:rPr>
              <a:t>- пакет с надпис „Бюлетини по т. 4, буква „б“.</a:t>
            </a:r>
          </a:p>
          <a:p>
            <a:pPr algn="just"/>
            <a:r>
              <a:rPr lang="ru-RU" sz="1500" dirty="0">
                <a:solidFill>
                  <a:schemeClr val="tx1"/>
                </a:solidFill>
                <a:latin typeface="Arial" panose="020B0604020202020204" pitchFamily="34" charset="0"/>
                <a:cs typeface="Arial" panose="020B0604020202020204" pitchFamily="34" charset="0"/>
              </a:rPr>
              <a:t>Запечатаните пакети с хартиените бюлетини извън избирателната кутия се подписват от всички членове на СИК и се подпечатват.</a:t>
            </a:r>
          </a:p>
          <a:p>
            <a:pPr algn="just"/>
            <a:endParaRPr lang="en-GB" sz="1400" dirty="0">
              <a:solidFill>
                <a:schemeClr val="tx1"/>
              </a:solidFill>
            </a:endParaRPr>
          </a:p>
          <a:p>
            <a:pPr>
              <a:buFontTx/>
              <a:buChar char="-"/>
            </a:pPr>
            <a:endParaRPr lang="bg-BG" sz="2400" dirty="0" smtClean="0">
              <a:latin typeface="Calibri" panose="020F0502020204030204" pitchFamily="34" charset="0"/>
              <a:ea typeface="Times New Roman" panose="02020603050405020304" pitchFamily="18" charset="0"/>
              <a:cs typeface="Calibri" panose="020F0502020204030204" pitchFamily="34" charset="0"/>
            </a:endParaRPr>
          </a:p>
          <a:p>
            <a:pPr>
              <a:buFontTx/>
              <a:buChar char="-"/>
            </a:pPr>
            <a:endParaRPr lang="en-US"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7672438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498764"/>
            <a:ext cx="11166763" cy="1296480"/>
          </a:xfrm>
        </p:spPr>
        <p:txBody>
          <a:bodyPr>
            <a:normAutofit/>
          </a:bodyPr>
          <a:lstStyle/>
          <a:p>
            <a:r>
              <a:rPr lang="ru-RU" b="1" dirty="0">
                <a:solidFill>
                  <a:prstClr val="black"/>
                </a:solidFill>
                <a:latin typeface="Calibri" panose="020F0502020204030204"/>
              </a:rPr>
              <a:t>УСТАНОВЯВАНЕ НА РЕЗУЛТАТИТЕ ОТ ГЛАСУВАНЕТО И ПОПЪЛВАНЕ НА ПРОТОКОЛА НА </a:t>
            </a:r>
            <a:r>
              <a:rPr lang="ru-RU" b="1" dirty="0" smtClean="0">
                <a:solidFill>
                  <a:prstClr val="black"/>
                </a:solidFill>
                <a:latin typeface="Calibri" panose="020F0502020204030204"/>
              </a:rPr>
              <a:t>СИК- </a:t>
            </a:r>
            <a:r>
              <a:rPr lang="en-GB" b="1" dirty="0" smtClean="0">
                <a:solidFill>
                  <a:schemeClr val="tx1"/>
                </a:solidFill>
              </a:rPr>
              <a:t>II </a:t>
            </a:r>
            <a:r>
              <a:rPr lang="bg-BG" b="1" dirty="0">
                <a:solidFill>
                  <a:schemeClr val="tx1"/>
                </a:solidFill>
              </a:rPr>
              <a:t>част</a:t>
            </a:r>
            <a:endParaRPr lang="en-GB" dirty="0">
              <a:solidFill>
                <a:schemeClr val="tx1"/>
              </a:solidFill>
            </a:endParaRPr>
          </a:p>
        </p:txBody>
      </p:sp>
      <p:sp>
        <p:nvSpPr>
          <p:cNvPr id="3" name="Content Placeholder 2"/>
          <p:cNvSpPr>
            <a:spLocks noGrp="1"/>
          </p:cNvSpPr>
          <p:nvPr>
            <p:ph idx="1"/>
          </p:nvPr>
        </p:nvSpPr>
        <p:spPr>
          <a:xfrm>
            <a:off x="457201" y="2638045"/>
            <a:ext cx="11166763" cy="3263992"/>
          </a:xfrm>
        </p:spPr>
        <p:txBody>
          <a:bodyPr>
            <a:normAutofit/>
          </a:bodyPr>
          <a:lstStyle/>
          <a:p>
            <a:pPr algn="just"/>
            <a:r>
              <a:rPr lang="ru-RU" b="1" dirty="0">
                <a:solidFill>
                  <a:schemeClr val="tx1"/>
                </a:solidFill>
                <a:cs typeface="Calibri" panose="020F0502020204030204" pitchFamily="34" charset="0"/>
              </a:rPr>
              <a:t>1</a:t>
            </a:r>
            <a:r>
              <a:rPr lang="bg-BG" b="1" dirty="0">
                <a:solidFill>
                  <a:schemeClr val="tx1"/>
                </a:solidFill>
                <a:cs typeface="Calibri" panose="020F0502020204030204" pitchFamily="34" charset="0"/>
              </a:rPr>
              <a:t>.2. Преброяване на бюлетините (гласовете) и попълване на част ІІ от протоколите</a:t>
            </a:r>
            <a:endParaRPr lang="en-GB" dirty="0">
              <a:solidFill>
                <a:schemeClr val="tx1"/>
              </a:solidFill>
              <a:cs typeface="Calibri" panose="020F0502020204030204" pitchFamily="34" charset="0"/>
            </a:endParaRPr>
          </a:p>
          <a:p>
            <a:pPr algn="just"/>
            <a:r>
              <a:rPr lang="bg-BG" dirty="0">
                <a:solidFill>
                  <a:schemeClr val="tx1"/>
                </a:solidFill>
                <a:cs typeface="Calibri" panose="020F0502020204030204" pitchFamily="34" charset="0"/>
              </a:rPr>
              <a:t>Секционната избирателна комисия установява резултатите от гласуването в следния ред:</a:t>
            </a:r>
            <a:endParaRPr lang="en-GB" dirty="0">
              <a:solidFill>
                <a:schemeClr val="tx1"/>
              </a:solidFill>
              <a:cs typeface="Calibri" panose="020F0502020204030204" pitchFamily="34" charset="0"/>
            </a:endParaRPr>
          </a:p>
          <a:p>
            <a:pPr algn="just"/>
            <a:r>
              <a:rPr lang="bg-BG" dirty="0">
                <a:solidFill>
                  <a:schemeClr val="tx1"/>
                </a:solidFill>
                <a:cs typeface="Calibri" panose="020F0502020204030204" pitchFamily="34" charset="0"/>
              </a:rPr>
              <a:t>1) преброява гласовете от хартиени бюлетини в изборите за народни представители;</a:t>
            </a:r>
            <a:endParaRPr lang="en-GB" dirty="0">
              <a:solidFill>
                <a:schemeClr val="tx1"/>
              </a:solidFill>
              <a:cs typeface="Calibri" panose="020F0502020204030204" pitchFamily="34" charset="0"/>
            </a:endParaRPr>
          </a:p>
          <a:p>
            <a:pPr algn="just"/>
            <a:r>
              <a:rPr lang="bg-BG" dirty="0">
                <a:solidFill>
                  <a:schemeClr val="tx1"/>
                </a:solidFill>
                <a:cs typeface="Calibri" panose="020F0502020204030204" pitchFamily="34" charset="0"/>
              </a:rPr>
              <a:t>2) преброява гласовете от бюлетини от машинно гласуване в изборите за народни представители;</a:t>
            </a:r>
            <a:endParaRPr lang="en-GB" dirty="0">
              <a:solidFill>
                <a:schemeClr val="tx1"/>
              </a:solidFill>
              <a:cs typeface="Calibri" panose="020F0502020204030204" pitchFamily="34" charset="0"/>
            </a:endParaRPr>
          </a:p>
          <a:p>
            <a:endParaRPr lang="en-GB" dirty="0">
              <a:solidFill>
                <a:schemeClr val="tx1"/>
              </a:solidFill>
            </a:endParaRPr>
          </a:p>
        </p:txBody>
      </p:sp>
    </p:spTree>
    <p:extLst>
      <p:ext uri="{BB962C8B-B14F-4D97-AF65-F5344CB8AC3E}">
        <p14:creationId xmlns:p14="http://schemas.microsoft.com/office/powerpoint/2010/main" val="182157886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7418" y="327383"/>
            <a:ext cx="10155382" cy="1188720"/>
          </a:xfrm>
        </p:spPr>
        <p:txBody>
          <a:bodyPr>
            <a:normAutofit/>
          </a:bodyPr>
          <a:lstStyle/>
          <a:p>
            <a:r>
              <a:rPr lang="ru-RU" sz="2800" b="1" dirty="0">
                <a:solidFill>
                  <a:prstClr val="black"/>
                </a:solidFill>
                <a:latin typeface="Calibri" panose="020F0502020204030204"/>
              </a:rPr>
              <a:t>УСТАНОВЯВАНЕ НА РЕЗУЛТАТИТЕ ОТ ГЛАСУВАНЕТО И ПОПЪЛВАНЕ НА </a:t>
            </a:r>
            <a:r>
              <a:rPr lang="ru-RU" sz="2800" b="1" dirty="0" smtClean="0">
                <a:solidFill>
                  <a:prstClr val="black"/>
                </a:solidFill>
                <a:latin typeface="Calibri" panose="020F0502020204030204"/>
              </a:rPr>
              <a:t>ПРОТОКОЛА НА </a:t>
            </a:r>
            <a:r>
              <a:rPr lang="ru-RU" sz="2800" b="1" dirty="0">
                <a:solidFill>
                  <a:prstClr val="black"/>
                </a:solidFill>
                <a:latin typeface="Calibri" panose="020F0502020204030204"/>
              </a:rPr>
              <a:t>СИК</a:t>
            </a:r>
            <a:endParaRPr lang="en-US" dirty="0"/>
          </a:p>
        </p:txBody>
      </p:sp>
      <p:sp>
        <p:nvSpPr>
          <p:cNvPr id="3" name="Content Placeholder 2"/>
          <p:cNvSpPr>
            <a:spLocks noGrp="1"/>
          </p:cNvSpPr>
          <p:nvPr>
            <p:ph idx="1"/>
          </p:nvPr>
        </p:nvSpPr>
        <p:spPr>
          <a:xfrm>
            <a:off x="817418" y="2230582"/>
            <a:ext cx="10155382" cy="4627418"/>
          </a:xfrm>
        </p:spPr>
        <p:txBody>
          <a:bodyPr>
            <a:normAutofit/>
          </a:bodyPr>
          <a:lstStyle/>
          <a:p>
            <a:pPr algn="just"/>
            <a:r>
              <a:rPr lang="bg-BG" dirty="0">
                <a:solidFill>
                  <a:schemeClr val="tx1"/>
                </a:solidFill>
              </a:rPr>
              <a:t>Преброяват се бюлетините и броят им се вписва в точка 5 от протокола на СИК. </a:t>
            </a:r>
            <a:r>
              <a:rPr lang="bg-BG" b="1" dirty="0" smtClean="0">
                <a:solidFill>
                  <a:schemeClr val="tx1"/>
                </a:solidFill>
              </a:rPr>
              <a:t>Сумата </a:t>
            </a:r>
            <a:r>
              <a:rPr lang="bg-BG" b="1" dirty="0">
                <a:solidFill>
                  <a:schemeClr val="tx1"/>
                </a:solidFill>
              </a:rPr>
              <a:t>от числата по т. 4 и т. 5 трябва да е равна на числото по буква А от протокола.</a:t>
            </a:r>
            <a:r>
              <a:rPr lang="bg-BG" dirty="0">
                <a:solidFill>
                  <a:schemeClr val="tx1"/>
                </a:solidFill>
              </a:rPr>
              <a:t> </a:t>
            </a:r>
            <a:endParaRPr lang="bg-BG" dirty="0" smtClean="0">
              <a:solidFill>
                <a:schemeClr val="tx1"/>
              </a:solidFill>
            </a:endParaRPr>
          </a:p>
          <a:p>
            <a:pPr algn="just"/>
            <a:r>
              <a:rPr lang="bg-BG" dirty="0">
                <a:solidFill>
                  <a:schemeClr val="tx1"/>
                </a:solidFill>
              </a:rPr>
              <a:t>1.2.1.4. Преброяват се недействителните гласове и броят им се вписва в т. 6 от черновата</a:t>
            </a:r>
            <a:r>
              <a:rPr lang="bg-BG" dirty="0" smtClean="0">
                <a:solidFill>
                  <a:schemeClr val="tx1"/>
                </a:solidFill>
              </a:rPr>
              <a:t>.</a:t>
            </a:r>
            <a:endParaRPr lang="bg-BG" dirty="0">
              <a:solidFill>
                <a:schemeClr val="tx1"/>
              </a:solidFill>
            </a:endParaRPr>
          </a:p>
          <a:p>
            <a:pPr algn="just"/>
            <a:r>
              <a:rPr lang="bg-BG" dirty="0">
                <a:solidFill>
                  <a:schemeClr val="tx1"/>
                </a:solidFill>
              </a:rPr>
              <a:t>1.2.1.5. Преброяват се бюлетините от купчината с гласове “Не подкрепям никого” и полученото число се вписва в точка 7 от черновата</a:t>
            </a:r>
            <a:r>
              <a:rPr lang="bg-BG" dirty="0" smtClean="0">
                <a:solidFill>
                  <a:schemeClr val="tx1"/>
                </a:solidFill>
              </a:rPr>
              <a:t>.</a:t>
            </a:r>
            <a:endParaRPr lang="bg-BG" dirty="0">
              <a:solidFill>
                <a:schemeClr val="tx1"/>
              </a:solidFill>
            </a:endParaRPr>
          </a:p>
          <a:p>
            <a:pPr algn="just"/>
            <a:r>
              <a:rPr lang="bg-BG" dirty="0">
                <a:solidFill>
                  <a:schemeClr val="tx1"/>
                </a:solidFill>
              </a:rPr>
              <a:t>1.2.1.6. Бюлетините от всяка купчинка за кандидатска листа се броят поотделно. Получените числа се вписват в т. 8 от протокола – срещу наименованието на съответната партия, коалиция или името на независимия кандидат</a:t>
            </a:r>
            <a:r>
              <a:rPr lang="bg-BG" dirty="0" smtClean="0">
                <a:solidFill>
                  <a:schemeClr val="tx1"/>
                </a:solidFill>
              </a:rPr>
              <a:t>.</a:t>
            </a:r>
          </a:p>
          <a:p>
            <a:r>
              <a:rPr lang="bg-BG" dirty="0">
                <a:solidFill>
                  <a:schemeClr val="tx1"/>
                </a:solidFill>
              </a:rPr>
              <a:t>Сумират се гласовете по т. 8 и сумата се вписва в т. 9. </a:t>
            </a:r>
            <a:r>
              <a:rPr lang="bg-BG" b="1" dirty="0">
                <a:solidFill>
                  <a:schemeClr val="tx1"/>
                </a:solidFill>
              </a:rPr>
              <a:t>Числото по т. 9 трябва да е равно на сумата от числата по т. 8. Сумата от числата по т. 6, т. 7 и т. 9 трябва да е равна на числото по т. 5 от протокола</a:t>
            </a:r>
            <a:r>
              <a:rPr lang="bg-BG" b="1" dirty="0" smtClean="0">
                <a:solidFill>
                  <a:schemeClr val="tx1"/>
                </a:solidFill>
              </a:rPr>
              <a:t>.</a:t>
            </a:r>
            <a:endParaRPr lang="en-GB" dirty="0">
              <a:solidFill>
                <a:schemeClr val="tx1"/>
              </a:solidFill>
            </a:endParaRPr>
          </a:p>
        </p:txBody>
      </p:sp>
    </p:spTree>
    <p:extLst>
      <p:ext uri="{BB962C8B-B14F-4D97-AF65-F5344CB8AC3E}">
        <p14:creationId xmlns:p14="http://schemas.microsoft.com/office/powerpoint/2010/main" val="154498769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880844" y="382463"/>
            <a:ext cx="10418746" cy="1496672"/>
          </a:xfrm>
        </p:spPr>
        <p:txBody>
          <a:bodyPr>
            <a:normAutofit/>
          </a:bodyPr>
          <a:lstStyle/>
          <a:p>
            <a:r>
              <a:rPr lang="bg-BG" sz="3200" b="1" dirty="0">
                <a:solidFill>
                  <a:schemeClr val="tx1"/>
                </a:solidFill>
              </a:rPr>
              <a:t>Само СИК е компетентна да установи кой глас е действителен или не.</a:t>
            </a:r>
            <a:endParaRPr lang="bg-BG" sz="3200" b="1" dirty="0">
              <a:solidFill>
                <a:schemeClr val="tx1"/>
              </a:solidFill>
              <a:latin typeface="+mn-lt"/>
            </a:endParaRPr>
          </a:p>
        </p:txBody>
      </p:sp>
      <p:sp>
        <p:nvSpPr>
          <p:cNvPr id="3" name="Контейнер за съдържание 2"/>
          <p:cNvSpPr>
            <a:spLocks noGrp="1"/>
          </p:cNvSpPr>
          <p:nvPr>
            <p:ph idx="1"/>
          </p:nvPr>
        </p:nvSpPr>
        <p:spPr>
          <a:xfrm>
            <a:off x="6308521" y="2638044"/>
            <a:ext cx="5176897" cy="3922147"/>
          </a:xfrm>
        </p:spPr>
        <p:txBody>
          <a:bodyPr>
            <a:normAutofit fontScale="85000" lnSpcReduction="20000"/>
          </a:bodyPr>
          <a:lstStyle/>
          <a:p>
            <a:pPr lvl="0" indent="0" algn="just">
              <a:buNone/>
            </a:pPr>
            <a:r>
              <a:rPr lang="bg-BG" sz="1900" b="1" dirty="0">
                <a:solidFill>
                  <a:prstClr val="black"/>
                </a:solidFill>
                <a:latin typeface="Arial" panose="020B0604020202020204" pitchFamily="34" charset="0"/>
                <a:ea typeface="Times New Roman" panose="02020603050405020304" pitchFamily="18" charset="0"/>
                <a:cs typeface="Arial" panose="020B0604020202020204" pitchFamily="34" charset="0"/>
              </a:rPr>
              <a:t>ГЛАСЪТ Е ДЕЙСТВИТЕЛЕН, КОГАТО:</a:t>
            </a:r>
            <a:endParaRPr lang="bg-BG" sz="19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514350" indent="-285750" algn="just"/>
            <a:r>
              <a:rPr lang="bg-BG" sz="1900" dirty="0">
                <a:solidFill>
                  <a:prstClr val="black"/>
                </a:solidFill>
                <a:latin typeface="Arial" panose="020B0604020202020204" pitchFamily="34" charset="0"/>
                <a:ea typeface="Times New Roman" panose="02020603050405020304" pitchFamily="18" charset="0"/>
                <a:cs typeface="Arial" panose="020B0604020202020204" pitchFamily="34" charset="0"/>
              </a:rPr>
              <a:t>бюлетината е по установен образец;</a:t>
            </a:r>
          </a:p>
          <a:p>
            <a:pPr marL="514350" indent="-285750" algn="just"/>
            <a:r>
              <a:rPr lang="bg-BG" sz="1900" dirty="0">
                <a:solidFill>
                  <a:prstClr val="black"/>
                </a:solidFill>
                <a:latin typeface="Arial" panose="020B0604020202020204" pitchFamily="34" charset="0"/>
                <a:ea typeface="Times New Roman" panose="02020603050405020304" pitchFamily="18" charset="0"/>
                <a:cs typeface="Arial" panose="020B0604020202020204" pitchFamily="34" charset="0"/>
              </a:rPr>
              <a:t>на гърба на бюлетината са положени два печата на съответната СИК;</a:t>
            </a:r>
          </a:p>
          <a:p>
            <a:pPr marL="514350" indent="-285750" algn="just"/>
            <a:r>
              <a:rPr lang="bg-BG" sz="1900" dirty="0">
                <a:solidFill>
                  <a:prstClr val="black"/>
                </a:solidFill>
                <a:latin typeface="Arial" panose="020B0604020202020204" pitchFamily="34" charset="0"/>
                <a:ea typeface="Times New Roman" panose="02020603050405020304" pitchFamily="18" charset="0"/>
                <a:cs typeface="Arial" panose="020B0604020202020204" pitchFamily="34" charset="0"/>
              </a:rPr>
              <a:t>върху бюлетината вотът на избирателя е отбелязан със знак „Х“ или „V“ с химикал, пишещ със син цвят, само в едно от квадратчетата за гласуване – за партия, коалиция, независим кандидат, или в квадратчето „Не подкрепям никого”;</a:t>
            </a:r>
          </a:p>
          <a:p>
            <a:pPr marL="514350" indent="-285750" algn="just"/>
            <a:r>
              <a:rPr lang="bg-BG" sz="1900" dirty="0">
                <a:solidFill>
                  <a:prstClr val="black"/>
                </a:solidFill>
                <a:latin typeface="Arial" panose="020B0604020202020204" pitchFamily="34" charset="0"/>
                <a:ea typeface="Times New Roman" panose="02020603050405020304" pitchFamily="18" charset="0"/>
                <a:cs typeface="Arial" panose="020B0604020202020204" pitchFamily="34" charset="0"/>
              </a:rPr>
              <a:t>вотът е отбелязан в едно от квадратчетата за гласуване и няма отбелязано предпочитание (преференция) или е отбелязано едно или повече от едно предпочитание (преференция) в кръгчетата със знак „Х“ или „V“ с химикал, пишещ със син цвят;</a:t>
            </a:r>
          </a:p>
          <a:p>
            <a:endParaRPr lang="bg-BG" dirty="0"/>
          </a:p>
        </p:txBody>
      </p:sp>
      <p:sp>
        <p:nvSpPr>
          <p:cNvPr id="4" name="Rectangle 3"/>
          <p:cNvSpPr/>
          <p:nvPr/>
        </p:nvSpPr>
        <p:spPr>
          <a:xfrm>
            <a:off x="1026253" y="3198733"/>
            <a:ext cx="4518870" cy="2554545"/>
          </a:xfrm>
          <a:prstGeom prst="rect">
            <a:avLst/>
          </a:prstGeom>
        </p:spPr>
        <p:txBody>
          <a:bodyPr wrap="square">
            <a:spAutoFit/>
          </a:bodyPr>
          <a:lstStyle/>
          <a:p>
            <a:pPr algn="just"/>
            <a:r>
              <a:rPr lang="bg-BG" sz="1600" dirty="0"/>
              <a:t>При спор относно действителността или недействителността на някой глас СИК приема писмено решение с поименно гласуване, като случаят се описва в протокол. Протоколът се прилага към протокола на секционната избирателна комисия, като на гърба на хартиената бюлетина се отбелязва номерът на </a:t>
            </a:r>
            <a:r>
              <a:rPr lang="bg-BG" sz="1600" dirty="0" smtClean="0"/>
              <a:t>решението,основанието за </a:t>
            </a:r>
            <a:r>
              <a:rPr lang="bg-BG" sz="1600" dirty="0"/>
              <a:t>недействителност и се подписва от председателя и секретаря.</a:t>
            </a:r>
          </a:p>
        </p:txBody>
      </p:sp>
    </p:spTree>
    <p:extLst>
      <p:ext uri="{BB962C8B-B14F-4D97-AF65-F5344CB8AC3E}">
        <p14:creationId xmlns:p14="http://schemas.microsoft.com/office/powerpoint/2010/main" val="18832162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1770" y="728134"/>
            <a:ext cx="10997852" cy="4462760"/>
          </a:xfrm>
          <a:prstGeom prst="rect">
            <a:avLst/>
          </a:prstGeom>
        </p:spPr>
        <p:txBody>
          <a:bodyPr wrap="square">
            <a:spAutoFit/>
          </a:bodyPr>
          <a:lstStyle/>
          <a:p>
            <a:pPr algn="just"/>
            <a:r>
              <a:rPr lang="ru-RU" dirty="0"/>
              <a:t>2. </a:t>
            </a:r>
            <a:r>
              <a:rPr lang="ru-RU" b="1" dirty="0"/>
              <a:t>Членовете на СИК/ПСИК/ССИК, които представят протокола </a:t>
            </a:r>
            <a:r>
              <a:rPr lang="ru-RU" dirty="0"/>
              <a:t>на СИК/ПСИК/ССИК и другите изборни книжа и материали </a:t>
            </a:r>
            <a:r>
              <a:rPr lang="ru-RU" b="1" dirty="0"/>
              <a:t>в РИК</a:t>
            </a:r>
            <a:r>
              <a:rPr lang="ru-RU" dirty="0"/>
              <a:t>, съответно в общинската администрация -  допълнително възнаграждение в размер на </a:t>
            </a:r>
            <a:r>
              <a:rPr lang="ru-RU" b="1" u="sng" dirty="0"/>
              <a:t>25 лв.</a:t>
            </a:r>
            <a:r>
              <a:rPr lang="en-GB" b="1" u="sng" dirty="0"/>
              <a:t> </a:t>
            </a:r>
            <a:r>
              <a:rPr lang="ru-RU" b="1" u="sng" dirty="0"/>
              <a:t> извън възнаграждението по т. 1</a:t>
            </a:r>
            <a:r>
              <a:rPr lang="en-US" b="1" u="sng" dirty="0"/>
              <a:t> </a:t>
            </a:r>
          </a:p>
          <a:p>
            <a:r>
              <a:rPr lang="ru-RU" dirty="0"/>
              <a:t>За участие в обучението на СИК/ПСИК от РИК се изплаща допълнително възнаграждение в размер </a:t>
            </a:r>
            <a:r>
              <a:rPr lang="ru-RU" b="1" dirty="0"/>
              <a:t>по 20 лв. на всеки участвал в обучението член на СИК. </a:t>
            </a:r>
          </a:p>
          <a:p>
            <a:r>
              <a:rPr lang="ru-RU" dirty="0"/>
              <a:t>2.3. За получаването на бюлетините и другите изборни книжа и материали </a:t>
            </a:r>
            <a:r>
              <a:rPr lang="ru-RU" b="1" dirty="0"/>
              <a:t>в деня преди изборите</a:t>
            </a:r>
            <a:r>
              <a:rPr lang="ru-RU" dirty="0"/>
              <a:t>, както и за подреждане на помещението за гласуване, се изплаща допълнително възнаграждение в размер по </a:t>
            </a:r>
            <a:r>
              <a:rPr lang="ru-RU" b="1" dirty="0"/>
              <a:t>15 лв. на всеки участвал член на СИК</a:t>
            </a:r>
            <a:r>
              <a:rPr lang="ru-RU" b="1" dirty="0" smtClean="0"/>
              <a:t>.</a:t>
            </a:r>
          </a:p>
          <a:p>
            <a:endParaRPr lang="ru-RU" b="1" dirty="0"/>
          </a:p>
          <a:p>
            <a:endParaRPr lang="ru-RU" b="1" dirty="0" smtClean="0"/>
          </a:p>
          <a:p>
            <a:r>
              <a:rPr lang="ru-RU" b="1" dirty="0" smtClean="0"/>
              <a:t>!!!Възнагражденията </a:t>
            </a:r>
            <a:r>
              <a:rPr lang="ru-RU" b="1" dirty="0"/>
              <a:t>на членовете на СИК/ПСИК/ССИК не се облагат с данъци по Закона по данъците върху доходите на физическите </a:t>
            </a:r>
            <a:r>
              <a:rPr lang="ru-RU" b="1" dirty="0" smtClean="0"/>
              <a:t>лица, не се облагат и не се декларират в ГД по чл.50 ЗДДФЛ</a:t>
            </a:r>
            <a:endParaRPr lang="ru-RU" b="1" dirty="0"/>
          </a:p>
          <a:p>
            <a:endParaRPr lang="ru-RU" b="1" dirty="0"/>
          </a:p>
          <a:p>
            <a:pPr algn="just"/>
            <a:endParaRPr lang="ru-RU" sz="3200" b="1" dirty="0"/>
          </a:p>
        </p:txBody>
      </p:sp>
    </p:spTree>
    <p:extLst>
      <p:ext uri="{BB962C8B-B14F-4D97-AF65-F5344CB8AC3E}">
        <p14:creationId xmlns:p14="http://schemas.microsoft.com/office/powerpoint/2010/main" val="37702627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862621-D0AC-4E11-BDE0-78C168A29218}"/>
              </a:ext>
            </a:extLst>
          </p:cNvPr>
          <p:cNvSpPr>
            <a:spLocks noGrp="1"/>
          </p:cNvSpPr>
          <p:nvPr>
            <p:ph idx="1"/>
          </p:nvPr>
        </p:nvSpPr>
        <p:spPr>
          <a:xfrm>
            <a:off x="822120" y="783353"/>
            <a:ext cx="5058563" cy="5334000"/>
          </a:xfrm>
        </p:spPr>
        <p:txBody>
          <a:bodyPr>
            <a:normAutofit fontScale="92500"/>
          </a:bodyPr>
          <a:lstStyle/>
          <a:p>
            <a:pPr indent="0" algn="just">
              <a:buNone/>
            </a:pPr>
            <a:r>
              <a:rPr lang="bg-BG" sz="1700" b="1" dirty="0">
                <a:solidFill>
                  <a:prstClr val="black"/>
                </a:solidFill>
                <a:latin typeface="Arial" panose="020B0604020202020204" pitchFamily="34" charset="0"/>
                <a:ea typeface="Times New Roman" panose="02020603050405020304" pitchFamily="18" charset="0"/>
                <a:cs typeface="Arial" panose="020B0604020202020204" pitchFamily="34" charset="0"/>
              </a:rPr>
              <a:t>ГЛАСЪТ Е ДЕЙСТВИТЕЛЕН, КОГАТО</a:t>
            </a:r>
            <a:r>
              <a:rPr lang="bg-BG" sz="1700" b="1" dirty="0" smtClean="0">
                <a:solidFill>
                  <a:prstClr val="black"/>
                </a:solidFill>
                <a:latin typeface="Arial" panose="020B0604020202020204" pitchFamily="34" charset="0"/>
                <a:ea typeface="Times New Roman" panose="02020603050405020304" pitchFamily="18" charset="0"/>
                <a:cs typeface="Arial" panose="020B0604020202020204" pitchFamily="34" charset="0"/>
              </a:rPr>
              <a:t>:</a:t>
            </a:r>
            <a:endParaRPr lang="bg-BG" sz="1700"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marL="514350" lvl="0" indent="-285750" algn="just"/>
            <a:r>
              <a:rPr lang="bg-BG" sz="17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знакът </a:t>
            </a:r>
            <a:r>
              <a:rPr lang="bg-BG" sz="1700" dirty="0">
                <a:solidFill>
                  <a:schemeClr val="tx1"/>
                </a:solidFill>
                <a:latin typeface="Arial" panose="020B0604020202020204" pitchFamily="34" charset="0"/>
                <a:ea typeface="Times New Roman" panose="02020603050405020304" pitchFamily="18" charset="0"/>
                <a:cs typeface="Arial" panose="020B0604020202020204" pitchFamily="34" charset="0"/>
              </a:rPr>
              <a:t>„Х“ или „V“ излиза извън квадратчето на съответната кандидатска листа, но не навлиза в друго квадратче;</a:t>
            </a:r>
          </a:p>
          <a:p>
            <a:pPr marL="514350" lvl="0" indent="-285750" algn="just"/>
            <a:r>
              <a:rPr lang="bg-BG" sz="1700" dirty="0">
                <a:solidFill>
                  <a:schemeClr val="tx1"/>
                </a:solidFill>
                <a:latin typeface="Arial" panose="020B0604020202020204" pitchFamily="34" charset="0"/>
                <a:ea typeface="Times New Roman" panose="02020603050405020304" pitchFamily="18" charset="0"/>
                <a:cs typeface="Arial" panose="020B0604020202020204" pitchFamily="34" charset="0"/>
              </a:rPr>
              <a:t>върху бюлетината няма вписани символи и знаци, като букви, цифри и други знаци;</a:t>
            </a:r>
          </a:p>
          <a:p>
            <a:pPr marL="514350" lvl="0" indent="-285750" algn="just"/>
            <a:r>
              <a:rPr lang="bg-BG" sz="1700" dirty="0">
                <a:solidFill>
                  <a:schemeClr val="tx1"/>
                </a:solidFill>
                <a:latin typeface="Arial" panose="020B0604020202020204" pitchFamily="34" charset="0"/>
                <a:ea typeface="Times New Roman" panose="02020603050405020304" pitchFamily="18" charset="0"/>
                <a:cs typeface="Arial" panose="020B0604020202020204" pitchFamily="34" charset="0"/>
              </a:rPr>
              <a:t> в бюлетината има отклонения, дължащи се на дефекти и грешки при производството, или когато върху нея има механични увреждания или зацапвания.</a:t>
            </a:r>
          </a:p>
          <a:p>
            <a:pPr marL="514350" lvl="0" indent="-285750" algn="just"/>
            <a:r>
              <a:rPr lang="bg-BG" sz="1700" dirty="0">
                <a:solidFill>
                  <a:schemeClr val="tx1"/>
                </a:solidFill>
                <a:latin typeface="Arial" panose="020B0604020202020204" pitchFamily="34" charset="0"/>
                <a:ea typeface="Times New Roman" panose="02020603050405020304" pitchFamily="18" charset="0"/>
                <a:cs typeface="Arial" panose="020B0604020202020204" pitchFamily="34" charset="0"/>
              </a:rPr>
              <a:t>когато бюлетината има отбелязване със знак „Х“ или „V“ с химикал, пишещ със син цвят, само в квадратчето „Не подкрепям никого“ </a:t>
            </a:r>
            <a:endParaRPr lang="bg-BG" sz="1700"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marL="514350" indent="-285750" algn="just"/>
            <a:r>
              <a:rPr lang="bg-BG" sz="1700" dirty="0">
                <a:solidFill>
                  <a:schemeClr val="tx1"/>
                </a:solidFill>
                <a:latin typeface="Arial" panose="020B0604020202020204" pitchFamily="34" charset="0"/>
                <a:cs typeface="Arial" panose="020B0604020202020204" pitchFamily="34" charset="0"/>
              </a:rPr>
              <a:t>когато има отбелязване със знак „Х“ или „V“ с химикал, пишещ със син цвят, в повече от едно предпочитание (преференция);  приема се, че няма предпочитание и гласът се брои само за партията или коалицията;</a:t>
            </a:r>
            <a:endParaRPr lang="en-US" sz="1700" dirty="0">
              <a:solidFill>
                <a:schemeClr val="tx1"/>
              </a:solidFill>
              <a:latin typeface="Arial" panose="020B0604020202020204" pitchFamily="34" charset="0"/>
              <a:cs typeface="Arial" panose="020B0604020202020204" pitchFamily="34" charset="0"/>
            </a:endParaRPr>
          </a:p>
          <a:p>
            <a:pPr marL="514350" lvl="0" indent="-285750" algn="just"/>
            <a:endParaRPr lang="bg-BG" dirty="0">
              <a:solidFill>
                <a:prstClr val="black"/>
              </a:solidFill>
              <a:latin typeface="Calibri" panose="020F0502020204030204" pitchFamily="34" charset="0"/>
              <a:ea typeface="Times New Roman" panose="02020603050405020304" pitchFamily="18" charset="0"/>
              <a:cs typeface="Calibri" panose="020F0502020204030204" pitchFamily="34" charset="0"/>
            </a:endParaRPr>
          </a:p>
        </p:txBody>
      </p:sp>
      <p:sp>
        <p:nvSpPr>
          <p:cNvPr id="4" name="Rectangle 3"/>
          <p:cNvSpPr/>
          <p:nvPr/>
        </p:nvSpPr>
        <p:spPr>
          <a:xfrm>
            <a:off x="6308521" y="783353"/>
            <a:ext cx="4412609" cy="4288353"/>
          </a:xfrm>
          <a:prstGeom prst="rect">
            <a:avLst/>
          </a:prstGeom>
        </p:spPr>
        <p:txBody>
          <a:bodyPr wrap="square">
            <a:spAutoFit/>
          </a:bodyPr>
          <a:lstStyle/>
          <a:p>
            <a:pPr algn="just" defTabSz="914400">
              <a:spcBef>
                <a:spcPts val="1000"/>
              </a:spcBef>
              <a:buClr>
                <a:srgbClr val="B2B2B2"/>
              </a:buClr>
            </a:pPr>
            <a:r>
              <a:rPr lang="bg-BG" sz="1600" b="1" dirty="0">
                <a:latin typeface="Arial" panose="020B0604020202020204" pitchFamily="34" charset="0"/>
                <a:ea typeface="Times New Roman" panose="02020603050405020304" pitchFamily="18" charset="0"/>
                <a:cs typeface="Arial" panose="020B0604020202020204" pitchFamily="34" charset="0"/>
              </a:rPr>
              <a:t>ГЛАСЪТ Е ДЕЙСТВИТЕЛЕН, КОГАТО</a:t>
            </a:r>
            <a:r>
              <a:rPr lang="bg-BG" sz="1600" b="1" dirty="0" smtClean="0">
                <a:latin typeface="Arial" panose="020B0604020202020204" pitchFamily="34" charset="0"/>
                <a:ea typeface="Times New Roman" panose="02020603050405020304" pitchFamily="18" charset="0"/>
                <a:cs typeface="Arial" panose="020B0604020202020204" pitchFamily="34" charset="0"/>
              </a:rPr>
              <a:t>:</a:t>
            </a:r>
            <a:endParaRPr lang="bg-BG" sz="1600" dirty="0" smtClean="0">
              <a:latin typeface="Arial" panose="020B0604020202020204" pitchFamily="34" charset="0"/>
              <a:ea typeface="Calibri" panose="020F0502020204030204" pitchFamily="34" charset="0"/>
              <a:cs typeface="Arial" panose="020B0604020202020204" pitchFamily="34" charset="0"/>
            </a:endParaRPr>
          </a:p>
          <a:p>
            <a:pPr marL="228600" lvl="0" indent="-228600" algn="just" defTabSz="914400">
              <a:spcBef>
                <a:spcPts val="1000"/>
              </a:spcBef>
              <a:buClr>
                <a:srgbClr val="B2B2B2"/>
              </a:buClr>
              <a:buFont typeface="Arial" panose="020B0604020202020204" pitchFamily="34" charset="0"/>
              <a:buChar char="•"/>
            </a:pPr>
            <a:r>
              <a:rPr lang="bg-BG" sz="1600" dirty="0" smtClean="0">
                <a:latin typeface="Arial" panose="020B0604020202020204" pitchFamily="34" charset="0"/>
                <a:ea typeface="Calibri" panose="020F0502020204030204" pitchFamily="34" charset="0"/>
                <a:cs typeface="Arial" panose="020B0604020202020204" pitchFamily="34" charset="0"/>
              </a:rPr>
              <a:t>когато </a:t>
            </a:r>
            <a:r>
              <a:rPr lang="bg-BG" sz="1600" dirty="0">
                <a:latin typeface="Arial" panose="020B0604020202020204" pitchFamily="34" charset="0"/>
                <a:ea typeface="Calibri" panose="020F0502020204030204" pitchFamily="34" charset="0"/>
                <a:cs typeface="Arial" panose="020B0604020202020204" pitchFamily="34" charset="0"/>
              </a:rPr>
              <a:t>е гласувано за независим кандидат и е отбелязано и предпочитание (преференция); гласът е действителен и се брои за независимия кандидат</a:t>
            </a:r>
          </a:p>
          <a:p>
            <a:pPr marL="228600" lvl="0" indent="-228600" algn="just" defTabSz="914400">
              <a:spcBef>
                <a:spcPts val="1000"/>
              </a:spcBef>
              <a:buClr>
                <a:srgbClr val="B2B2B2"/>
              </a:buClr>
              <a:buFont typeface="Arial" panose="020B0604020202020204" pitchFamily="34" charset="0"/>
              <a:buChar char="•"/>
            </a:pPr>
            <a:r>
              <a:rPr lang="bg-BG" sz="1600" dirty="0">
                <a:latin typeface="Arial" panose="020B0604020202020204" pitchFamily="34" charset="0"/>
                <a:ea typeface="Calibri" panose="020F0502020204030204" pitchFamily="34" charset="0"/>
                <a:cs typeface="Arial" panose="020B0604020202020204" pitchFamily="34" charset="0"/>
              </a:rPr>
              <a:t>Когато в избирателната кутия бъде намерена бюлетина, отговаряща на изброените по-горе изисквания за действителност на гласа, но не е откъснат отрязъкът с поредния номер на бюлетината, гласът се брои за действителен, ако номерът на бюлетината съвпада с някой от номерата в кочаните, от които са откъсвани бюлетините в тази избирателна секция</a:t>
            </a:r>
            <a:endParaRPr lang="en-US" sz="16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3712387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184679" y="483704"/>
            <a:ext cx="11517963" cy="6374296"/>
          </a:xfrm>
        </p:spPr>
        <p:txBody>
          <a:bodyPr>
            <a:normAutofit/>
          </a:bodyPr>
          <a:lstStyle/>
          <a:p>
            <a:pPr indent="0" algn="just">
              <a:spcAft>
                <a:spcPts val="0"/>
              </a:spcAft>
              <a:buNone/>
            </a:pPr>
            <a:r>
              <a:rPr lang="bg-BG" sz="1700" b="1" dirty="0">
                <a:solidFill>
                  <a:schemeClr val="tx1"/>
                </a:solidFill>
                <a:latin typeface="Arial" panose="020B0604020202020204" pitchFamily="34" charset="0"/>
                <a:ea typeface="Times New Roman" panose="02020603050405020304" pitchFamily="18" charset="0"/>
                <a:cs typeface="Arial" panose="020B0604020202020204" pitchFamily="34" charset="0"/>
              </a:rPr>
              <a:t>ГЛАСЪТ Е НЕДЕЙСТВИТЕЛЕН, КОГАТО:</a:t>
            </a:r>
            <a:endParaRPr lang="bg-BG" sz="1700"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marL="685800" indent="-457200" algn="just"/>
            <a:r>
              <a:rPr lang="bg-BG" sz="1700" dirty="0">
                <a:solidFill>
                  <a:schemeClr val="tx1"/>
                </a:solidFill>
                <a:latin typeface="Arial" panose="020B0604020202020204" pitchFamily="34" charset="0"/>
                <a:ea typeface="Times New Roman" panose="02020603050405020304" pitchFamily="18" charset="0"/>
                <a:cs typeface="Arial" panose="020B0604020202020204" pitchFamily="34" charset="0"/>
              </a:rPr>
              <a:t>бюлетината не е по установения образец;</a:t>
            </a:r>
          </a:p>
          <a:p>
            <a:pPr marL="685800" indent="-457200" algn="just"/>
            <a:r>
              <a:rPr lang="bg-BG" sz="1700" dirty="0">
                <a:solidFill>
                  <a:schemeClr val="tx1"/>
                </a:solidFill>
                <a:latin typeface="Arial" panose="020B0604020202020204" pitchFamily="34" charset="0"/>
                <a:ea typeface="Times New Roman" panose="02020603050405020304" pitchFamily="18" charset="0"/>
                <a:cs typeface="Arial" panose="020B0604020202020204" pitchFamily="34" charset="0"/>
              </a:rPr>
              <a:t>на гърба на бюлетината не се съдържат два броя печати на съответната СИК;</a:t>
            </a:r>
          </a:p>
          <a:p>
            <a:pPr marL="685800" indent="-457200" algn="just"/>
            <a:r>
              <a:rPr lang="bg-BG" sz="1700" dirty="0">
                <a:solidFill>
                  <a:schemeClr val="tx1"/>
                </a:solidFill>
                <a:latin typeface="Arial" panose="020B0604020202020204" pitchFamily="34" charset="0"/>
                <a:ea typeface="Times New Roman" panose="02020603050405020304" pitchFamily="18" charset="0"/>
                <a:cs typeface="Arial" panose="020B0604020202020204" pitchFamily="34" charset="0"/>
              </a:rPr>
              <a:t>в бюлетината има вписани символи, като букви, цифри и други знаци;</a:t>
            </a:r>
          </a:p>
          <a:p>
            <a:pPr marL="685800" indent="-457200" algn="just"/>
            <a:r>
              <a:rPr lang="bg-BG" sz="1700" dirty="0">
                <a:solidFill>
                  <a:schemeClr val="tx1"/>
                </a:solidFill>
                <a:latin typeface="Arial" panose="020B0604020202020204" pitchFamily="34" charset="0"/>
                <a:ea typeface="Times New Roman" panose="02020603050405020304" pitchFamily="18" charset="0"/>
                <a:cs typeface="Arial" panose="020B0604020202020204" pitchFamily="34" charset="0"/>
              </a:rPr>
              <a:t>върху квадратче или кръгче в бюлетината знакът „Х“ или „V“ не е отбелязан с химикал, пишещ със син цвят;</a:t>
            </a:r>
          </a:p>
          <a:p>
            <a:pPr marL="685800" lvl="0" indent="-457200" algn="just"/>
            <a:r>
              <a:rPr lang="bg-BG" sz="1700" dirty="0">
                <a:solidFill>
                  <a:schemeClr val="tx1"/>
                </a:solidFill>
                <a:latin typeface="Arial" panose="020B0604020202020204" pitchFamily="34" charset="0"/>
                <a:ea typeface="Times New Roman" panose="02020603050405020304" pitchFamily="18" charset="0"/>
                <a:cs typeface="Arial" panose="020B0604020202020204" pitchFamily="34" charset="0"/>
              </a:rPr>
              <a:t>вотът на избирателя е отбелязан със знак, различен от „Х“ или „V“;</a:t>
            </a:r>
          </a:p>
          <a:p>
            <a:pPr marL="685800" lvl="0" indent="-457200" algn="just"/>
            <a:r>
              <a:rPr lang="bg-BG" sz="1700" dirty="0">
                <a:solidFill>
                  <a:schemeClr val="tx1"/>
                </a:solidFill>
                <a:latin typeface="Arial" panose="020B0604020202020204" pitchFamily="34" charset="0"/>
                <a:ea typeface="Times New Roman" panose="02020603050405020304" pitchFamily="18" charset="0"/>
                <a:cs typeface="Arial" panose="020B0604020202020204" pitchFamily="34" charset="0"/>
              </a:rPr>
              <a:t>върху бюлетината има отбелязване в повече от едно квадратче – на партия, коалиция, независим кандидат, или в квадратчето “Не подкрепям никого”;</a:t>
            </a:r>
          </a:p>
          <a:p>
            <a:pPr marL="685800" lvl="0" indent="-457200" algn="just"/>
            <a:r>
              <a:rPr lang="bg-BG" sz="1700" dirty="0">
                <a:solidFill>
                  <a:schemeClr val="tx1"/>
                </a:solidFill>
                <a:latin typeface="Arial" panose="020B0604020202020204" pitchFamily="34" charset="0"/>
                <a:ea typeface="Times New Roman" panose="02020603050405020304" pitchFamily="18" charset="0"/>
                <a:cs typeface="Arial" panose="020B0604020202020204" pitchFamily="34" charset="0"/>
              </a:rPr>
              <a:t>знакът „Х“ или „V“ засяга повече от едно квадратче за гласуване, така че не може да се определи еднозначно вотът на избирателя;</a:t>
            </a:r>
          </a:p>
          <a:p>
            <a:pPr marL="685800" lvl="0" indent="-457200" algn="just"/>
            <a:r>
              <a:rPr lang="bg-BG" sz="1700" dirty="0">
                <a:solidFill>
                  <a:schemeClr val="tx1"/>
                </a:solidFill>
                <a:latin typeface="Arial" panose="020B0604020202020204" pitchFamily="34" charset="0"/>
                <a:ea typeface="Times New Roman" panose="02020603050405020304" pitchFamily="18" charset="0"/>
                <a:cs typeface="Arial" panose="020B0604020202020204" pitchFamily="34" charset="0"/>
              </a:rPr>
              <a:t>в бюлетината не е отбелязан вотът на избирателя (празна бюлетина</a:t>
            </a:r>
            <a:r>
              <a:rPr lang="bg-BG" sz="17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a:t>
            </a:r>
          </a:p>
          <a:p>
            <a:pPr marL="685800" indent="-457200" algn="just"/>
            <a:r>
              <a:rPr lang="bg-BG" sz="2000" b="1" dirty="0" smtClean="0">
                <a:solidFill>
                  <a:schemeClr val="tx1"/>
                </a:solidFill>
                <a:latin typeface="Arial" panose="020B0604020202020204" pitchFamily="34" charset="0"/>
                <a:cs typeface="Arial" panose="020B0604020202020204" pitchFamily="34" charset="0"/>
              </a:rPr>
              <a:t>!!!В </a:t>
            </a:r>
            <a:r>
              <a:rPr lang="bg-BG" sz="2000" b="1" dirty="0">
                <a:solidFill>
                  <a:schemeClr val="tx1"/>
                </a:solidFill>
                <a:latin typeface="Arial" panose="020B0604020202020204" pitchFamily="34" charset="0"/>
                <a:cs typeface="Arial" panose="020B0604020202020204" pitchFamily="34" charset="0"/>
              </a:rPr>
              <a:t>БЮЛЕТИНИТЕ ОТ МАШИННО ГЛАСУВАНЕ НЯМА НЕДЕЙСТВИТЕЛНИ </a:t>
            </a:r>
            <a:r>
              <a:rPr lang="bg-BG" sz="2000" b="1" dirty="0" smtClean="0">
                <a:solidFill>
                  <a:schemeClr val="tx1"/>
                </a:solidFill>
                <a:latin typeface="Arial" panose="020B0604020202020204" pitchFamily="34" charset="0"/>
                <a:cs typeface="Arial" panose="020B0604020202020204" pitchFamily="34" charset="0"/>
              </a:rPr>
              <a:t>ГЛАСОВЕ</a:t>
            </a:r>
            <a:endParaRPr lang="bg-BG" sz="2000" dirty="0">
              <a:solidFill>
                <a:schemeClr val="tx1"/>
              </a:solidFill>
              <a:latin typeface="Calibri" panose="020F0502020204030204" pitchFamily="34" charset="0"/>
              <a:ea typeface="Times New Roman" panose="02020603050405020304" pitchFamily="18" charset="0"/>
              <a:cs typeface="Calibri" panose="020F0502020204030204" pitchFamily="34" charset="0"/>
            </a:endParaRPr>
          </a:p>
          <a:p>
            <a:pPr marL="685800" lvl="0" indent="-457200" algn="just"/>
            <a:endParaRPr lang="bg-BG" sz="2400" dirty="0">
              <a:solidFill>
                <a:prstClr val="black"/>
              </a:solidFill>
              <a:ea typeface="Times New Roman" panose="02020603050405020304" pitchFamily="18" charset="0"/>
            </a:endParaRPr>
          </a:p>
          <a:p>
            <a:pPr marL="685800" indent="-457200" algn="just"/>
            <a:endParaRPr lang="bg-BG" sz="2400" dirty="0">
              <a:ea typeface="Times New Roman" panose="02020603050405020304" pitchFamily="18" charset="0"/>
            </a:endParaRPr>
          </a:p>
          <a:p>
            <a:endParaRPr lang="bg-BG" dirty="0"/>
          </a:p>
        </p:txBody>
      </p:sp>
    </p:spTree>
    <p:extLst>
      <p:ext uri="{BB962C8B-B14F-4D97-AF65-F5344CB8AC3E}">
        <p14:creationId xmlns:p14="http://schemas.microsoft.com/office/powerpoint/2010/main" val="177075422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569843" y="993913"/>
            <a:ext cx="10783957" cy="5183050"/>
          </a:xfrm>
        </p:spPr>
        <p:txBody>
          <a:bodyPr>
            <a:normAutofit/>
          </a:bodyPr>
          <a:lstStyle/>
          <a:p>
            <a:pPr indent="0" algn="just">
              <a:spcAft>
                <a:spcPts val="0"/>
              </a:spcAft>
              <a:buNone/>
            </a:pPr>
            <a:r>
              <a:rPr lang="bg-BG" b="1" dirty="0">
                <a:solidFill>
                  <a:schemeClr val="tx1"/>
                </a:solidFill>
                <a:latin typeface="Arial" panose="020B0604020202020204" pitchFamily="34" charset="0"/>
                <a:ea typeface="Times New Roman" panose="02020603050405020304" pitchFamily="18" charset="0"/>
                <a:cs typeface="Arial" panose="020B0604020202020204" pitchFamily="34" charset="0"/>
              </a:rPr>
              <a:t>Важно е да се знае относно преброяване на предпочитанията (преференциите)</a:t>
            </a:r>
            <a:r>
              <a:rPr lang="bg-BG" dirty="0">
                <a:solidFill>
                  <a:schemeClr val="tx1"/>
                </a:solidFill>
                <a:latin typeface="Arial" panose="020B0604020202020204" pitchFamily="34" charset="0"/>
                <a:ea typeface="Times New Roman" panose="02020603050405020304" pitchFamily="18" charset="0"/>
                <a:cs typeface="Arial" panose="020B0604020202020204" pitchFamily="34" charset="0"/>
              </a:rPr>
              <a:t>:</a:t>
            </a:r>
            <a:endParaRPr lang="bg-BG" sz="2400"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indent="540385" algn="just">
              <a:spcAft>
                <a:spcPts val="0"/>
              </a:spcAft>
            </a:pPr>
            <a:r>
              <a:rPr lang="bg-BG" dirty="0">
                <a:solidFill>
                  <a:schemeClr val="tx1"/>
                </a:solidFill>
                <a:latin typeface="Arial" panose="020B0604020202020204" pitchFamily="34" charset="0"/>
                <a:ea typeface="Times New Roman" panose="02020603050405020304" pitchFamily="18" charset="0"/>
                <a:cs typeface="Arial" panose="020B0604020202020204" pitchFamily="34" charset="0"/>
              </a:rPr>
              <a:t>- липсата на отбелязано предпочитание (преференция) </a:t>
            </a:r>
            <a:r>
              <a:rPr lang="bg-BG" b="1" dirty="0" smtClean="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НЕ</a:t>
            </a:r>
            <a:r>
              <a:rPr lang="bg-BG"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bg-BG" dirty="0">
                <a:solidFill>
                  <a:schemeClr val="tx1"/>
                </a:solidFill>
                <a:latin typeface="Arial" panose="020B0604020202020204" pitchFamily="34" charset="0"/>
                <a:ea typeface="Times New Roman" panose="02020603050405020304" pitchFamily="18" charset="0"/>
                <a:cs typeface="Arial" panose="020B0604020202020204" pitchFamily="34" charset="0"/>
              </a:rPr>
              <a:t>прави гласа недействителен. Такъв глас се брои (отчита) само за партията или коалицията;</a:t>
            </a:r>
            <a:endParaRPr lang="bg-BG" sz="2400"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indent="540385" algn="just">
              <a:spcAft>
                <a:spcPts val="0"/>
              </a:spcAft>
            </a:pPr>
            <a:r>
              <a:rPr lang="bg-BG" dirty="0">
                <a:solidFill>
                  <a:schemeClr val="tx1"/>
                </a:solidFill>
                <a:latin typeface="Arial" panose="020B0604020202020204" pitchFamily="34" charset="0"/>
                <a:ea typeface="Times New Roman" panose="02020603050405020304" pitchFamily="18" charset="0"/>
                <a:cs typeface="Arial" panose="020B0604020202020204" pitchFamily="34" charset="0"/>
              </a:rPr>
              <a:t>- предпочитанието (преференцията) не се брои (отчита), когато има отбелязване със знак „Х“ или „V“ с химикал, пишещ със син цвят, в повече от едно кръгче. Приема се, че няма предпочитание и гласът се брои само за партията или коалицията;</a:t>
            </a:r>
            <a:endParaRPr lang="bg-BG" sz="2400"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indent="540385" algn="just">
              <a:spcAft>
                <a:spcPts val="0"/>
              </a:spcAft>
            </a:pPr>
            <a:r>
              <a:rPr lang="bg-BG" dirty="0">
                <a:solidFill>
                  <a:schemeClr val="tx1"/>
                </a:solidFill>
                <a:latin typeface="Arial" panose="020B0604020202020204" pitchFamily="34" charset="0"/>
                <a:ea typeface="Times New Roman" panose="02020603050405020304" pitchFamily="18" charset="0"/>
                <a:cs typeface="Arial" panose="020B0604020202020204" pitchFamily="34" charset="0"/>
              </a:rPr>
              <a:t>- отбелязването на предпочитание (преференция), когато е гласувано за независим кандидат, не опорочава вота на избирателя. Гласът е действителен и се брои за независимия кандидат</a:t>
            </a:r>
            <a:r>
              <a:rPr lang="bg-BG"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a:t>
            </a:r>
          </a:p>
          <a:p>
            <a:r>
              <a:rPr lang="bg-BG" b="1" dirty="0">
                <a:solidFill>
                  <a:schemeClr val="tx1"/>
                </a:solidFill>
                <a:latin typeface="Arial" panose="020B0604020202020204" pitchFamily="34" charset="0"/>
                <a:cs typeface="Arial" panose="020B0604020202020204" pitchFamily="34" charset="0"/>
              </a:rPr>
              <a:t>За всяка партия и коалиция числото по т. 8 трябва да е равно на сумата от числата по т. 10, включително числото под надписа „без преференции</a:t>
            </a:r>
            <a:r>
              <a:rPr lang="bg-BG" b="1" dirty="0" smtClean="0">
                <a:solidFill>
                  <a:schemeClr val="tx1"/>
                </a:solidFill>
                <a:latin typeface="Arial" panose="020B0604020202020204" pitchFamily="34" charset="0"/>
                <a:cs typeface="Arial" panose="020B0604020202020204" pitchFamily="34" charset="0"/>
              </a:rPr>
              <a:t>“.</a:t>
            </a:r>
          </a:p>
          <a:p>
            <a:r>
              <a:rPr lang="bg-BG" b="1" dirty="0">
                <a:solidFill>
                  <a:schemeClr val="tx1"/>
                </a:solidFill>
                <a:latin typeface="Arial" panose="020B0604020202020204" pitchFamily="34" charset="0"/>
                <a:cs typeface="Arial" panose="020B0604020202020204" pitchFamily="34" charset="0"/>
              </a:rPr>
              <a:t>З</a:t>
            </a:r>
            <a:r>
              <a:rPr lang="bg-BG" b="1" dirty="0" smtClean="0">
                <a:solidFill>
                  <a:schemeClr val="tx1"/>
                </a:solidFill>
                <a:latin typeface="Arial" panose="020B0604020202020204" pitchFamily="34" charset="0"/>
                <a:cs typeface="Arial" panose="020B0604020202020204" pitchFamily="34" charset="0"/>
              </a:rPr>
              <a:t>а </a:t>
            </a:r>
            <a:r>
              <a:rPr lang="bg-BG" b="1" dirty="0">
                <a:solidFill>
                  <a:schemeClr val="tx1"/>
                </a:solidFill>
                <a:latin typeface="Arial" panose="020B0604020202020204" pitchFamily="34" charset="0"/>
                <a:cs typeface="Arial" panose="020B0604020202020204" pitchFamily="34" charset="0"/>
              </a:rPr>
              <a:t>всяка партия и коалиция числото по т. </a:t>
            </a:r>
            <a:r>
              <a:rPr lang="bg-BG" b="1" dirty="0" smtClean="0">
                <a:solidFill>
                  <a:schemeClr val="tx1"/>
                </a:solidFill>
                <a:latin typeface="Arial" panose="020B0604020202020204" pitchFamily="34" charset="0"/>
                <a:cs typeface="Arial" panose="020B0604020202020204" pitchFamily="34" charset="0"/>
              </a:rPr>
              <a:t>13 трябва </a:t>
            </a:r>
            <a:r>
              <a:rPr lang="bg-BG" b="1" dirty="0">
                <a:solidFill>
                  <a:schemeClr val="tx1"/>
                </a:solidFill>
                <a:latin typeface="Arial" panose="020B0604020202020204" pitchFamily="34" charset="0"/>
                <a:cs typeface="Arial" panose="020B0604020202020204" pitchFamily="34" charset="0"/>
              </a:rPr>
              <a:t>да е равно на сумата от числата по т. 15, включително числото под надписа „без преференции“.</a:t>
            </a:r>
            <a:endParaRPr lang="bg-BG"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25447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5C0157-9F43-4986-81C4-BF3A491B0CA5}"/>
              </a:ext>
            </a:extLst>
          </p:cNvPr>
          <p:cNvSpPr>
            <a:spLocks noGrp="1"/>
          </p:cNvSpPr>
          <p:nvPr>
            <p:ph idx="1"/>
          </p:nvPr>
        </p:nvSpPr>
        <p:spPr>
          <a:xfrm>
            <a:off x="676617" y="1849624"/>
            <a:ext cx="10929730" cy="2757210"/>
          </a:xfrm>
        </p:spPr>
        <p:txBody>
          <a:bodyPr>
            <a:normAutofit/>
          </a:bodyPr>
          <a:lstStyle/>
          <a:p>
            <a:pPr marL="0" indent="0" algn="just">
              <a:buNone/>
            </a:pPr>
            <a:endParaRPr lang="bg-BG" b="1" dirty="0">
              <a:solidFill>
                <a:schemeClr val="tx1"/>
              </a:solidFill>
            </a:endParaRPr>
          </a:p>
          <a:p>
            <a:pPr marL="0" indent="0" algn="just">
              <a:buNone/>
            </a:pPr>
            <a:r>
              <a:rPr lang="bg-BG" b="1" dirty="0" smtClean="0">
                <a:solidFill>
                  <a:schemeClr val="tx1"/>
                </a:solidFill>
              </a:rPr>
              <a:t>В </a:t>
            </a:r>
            <a:r>
              <a:rPr lang="bg-BG" b="1" dirty="0">
                <a:solidFill>
                  <a:schemeClr val="tx1"/>
                </a:solidFill>
              </a:rPr>
              <a:t>Методическите указания на ЦИК е описано по какъв начин СИК, следва да преброи бюлетините /гласовете/ за партии, коалиции и независими кандидати, като важно е да преброите всяка една бюлетина/глас/ и установите правилно нейната действителност или недействителност. </a:t>
            </a:r>
            <a:endParaRPr lang="bg-BG" b="1" dirty="0" smtClean="0">
              <a:solidFill>
                <a:schemeClr val="tx1"/>
              </a:solidFill>
            </a:endParaRPr>
          </a:p>
          <a:p>
            <a:pPr marL="0" indent="0" algn="just">
              <a:buNone/>
            </a:pPr>
            <a:r>
              <a:rPr lang="bg-BG" b="1" dirty="0">
                <a:solidFill>
                  <a:schemeClr val="tx1"/>
                </a:solidFill>
              </a:rPr>
              <a:t>В Методическите указания на ЦИК е описано по какъв начин СИК, следва да </a:t>
            </a:r>
            <a:r>
              <a:rPr lang="bg-BG" b="1" dirty="0" smtClean="0">
                <a:solidFill>
                  <a:schemeClr val="tx1"/>
                </a:solidFill>
              </a:rPr>
              <a:t>преброи предпочитанията /преференциите/. Важно е да се отчете всяка отбелязана преференция за кандидат от кандидатската листа на партия или коалиция от партии.</a:t>
            </a:r>
            <a:endParaRPr lang="bg-BG" b="1" dirty="0">
              <a:solidFill>
                <a:schemeClr val="tx1"/>
              </a:solidFill>
            </a:endParaRPr>
          </a:p>
          <a:p>
            <a:pPr algn="just"/>
            <a:endParaRPr lang="bg-BG" b="1" dirty="0"/>
          </a:p>
          <a:p>
            <a:pPr algn="just"/>
            <a:endParaRPr lang="en-US" b="1" dirty="0"/>
          </a:p>
        </p:txBody>
      </p:sp>
    </p:spTree>
    <p:extLst>
      <p:ext uri="{BB962C8B-B14F-4D97-AF65-F5344CB8AC3E}">
        <p14:creationId xmlns:p14="http://schemas.microsoft.com/office/powerpoint/2010/main" val="207465506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215549" y="369074"/>
            <a:ext cx="10184235" cy="838941"/>
          </a:xfrm>
        </p:spPr>
        <p:txBody>
          <a:bodyPr>
            <a:normAutofit fontScale="90000"/>
          </a:bodyPr>
          <a:lstStyle/>
          <a:p>
            <a:r>
              <a:rPr lang="ru-RU" sz="2800" b="1" dirty="0">
                <a:solidFill>
                  <a:prstClr val="black"/>
                </a:solidFill>
                <a:latin typeface="Calibri" panose="020F0502020204030204"/>
              </a:rPr>
              <a:t>УСТАНОВЯВАНЕ НА РЕЗУЛТАТИТЕ ОТ ГЛАСУВАНЕТО И ПОПЪЛВАНЕ НА ПРОТОКОЛА НА СИК</a:t>
            </a:r>
            <a:endParaRPr lang="bg-BG" dirty="0"/>
          </a:p>
        </p:txBody>
      </p:sp>
      <p:sp>
        <p:nvSpPr>
          <p:cNvPr id="3" name="Контейнер за съдържание 2"/>
          <p:cNvSpPr>
            <a:spLocks noGrp="1"/>
          </p:cNvSpPr>
          <p:nvPr>
            <p:ph idx="1"/>
          </p:nvPr>
        </p:nvSpPr>
        <p:spPr>
          <a:xfrm>
            <a:off x="1283514" y="1950147"/>
            <a:ext cx="9857065" cy="4408708"/>
          </a:xfrm>
        </p:spPr>
        <p:txBody>
          <a:bodyPr>
            <a:normAutofit/>
          </a:bodyPr>
          <a:lstStyle/>
          <a:p>
            <a:pPr algn="just"/>
            <a:r>
              <a:rPr lang="bg-BG" b="1" dirty="0" smtClean="0">
                <a:solidFill>
                  <a:schemeClr val="tx1"/>
                </a:solidFill>
              </a:rPr>
              <a:t>В долния десен ъгъл на всяка страница на протокола е отпечатан уникален фабричен номер и има черни правоъгълници (маркери). Около фабричните номера и черните правоъгълници (маркери) НЕ се пише и НЕ се поставят печати.</a:t>
            </a:r>
          </a:p>
          <a:p>
            <a:pPr algn="just"/>
            <a:r>
              <a:rPr lang="bg-BG" dirty="0" smtClean="0">
                <a:solidFill>
                  <a:schemeClr val="tx1"/>
                </a:solidFill>
              </a:rPr>
              <a:t>Върху протокола не се драска, не се използва за подложка при попълване на черновата, защото е на </a:t>
            </a:r>
            <a:r>
              <a:rPr lang="bg-BG" dirty="0" err="1" smtClean="0">
                <a:solidFill>
                  <a:schemeClr val="tx1"/>
                </a:solidFill>
              </a:rPr>
              <a:t>химизирана</a:t>
            </a:r>
            <a:r>
              <a:rPr lang="bg-BG" dirty="0" smtClean="0">
                <a:solidFill>
                  <a:schemeClr val="tx1"/>
                </a:solidFill>
              </a:rPr>
              <a:t> хартия, която оставя следи.</a:t>
            </a:r>
          </a:p>
          <a:p>
            <a:pPr algn="just"/>
            <a:r>
              <a:rPr lang="bg-BG" b="1" dirty="0" smtClean="0">
                <a:solidFill>
                  <a:schemeClr val="tx1"/>
                </a:solidFill>
              </a:rPr>
              <a:t>След подписването на протокола и обявяването на резултатите председателят на СИК изключва устройството за видеонаблюдение, след което устройството за видеонаблюдение, заедно със стойката, зарядното устройство и инструкциите с двата QR кода се опакова в пакет, върху който се поставя надпис „Устройство за видеонаблюдение на СИК № ……“. Пакетът се подписва от членовете на СИК и се подпечатва с печата на СИК.</a:t>
            </a:r>
          </a:p>
          <a:p>
            <a:endParaRPr lang="bg-BG" dirty="0"/>
          </a:p>
        </p:txBody>
      </p:sp>
    </p:spTree>
    <p:extLst>
      <p:ext uri="{BB962C8B-B14F-4D97-AF65-F5344CB8AC3E}">
        <p14:creationId xmlns:p14="http://schemas.microsoft.com/office/powerpoint/2010/main" val="67507949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359015" y="258357"/>
            <a:ext cx="9924177" cy="1083882"/>
          </a:xfrm>
        </p:spPr>
        <p:txBody>
          <a:bodyPr>
            <a:normAutofit fontScale="90000"/>
          </a:bodyPr>
          <a:lstStyle/>
          <a:p>
            <a:r>
              <a:rPr lang="bg-BG" sz="3200" b="1" dirty="0">
                <a:solidFill>
                  <a:prstClr val="black"/>
                </a:solidFill>
                <a:latin typeface="+mn-lt"/>
              </a:rPr>
              <a:t>Опаковане на бюлетините и другите изборни книжа</a:t>
            </a:r>
            <a:endParaRPr lang="bg-BG" b="1" dirty="0">
              <a:latin typeface="+mn-lt"/>
            </a:endParaRPr>
          </a:p>
        </p:txBody>
      </p:sp>
      <p:sp>
        <p:nvSpPr>
          <p:cNvPr id="3" name="Контейнер за съдържание 2"/>
          <p:cNvSpPr>
            <a:spLocks noGrp="1"/>
          </p:cNvSpPr>
          <p:nvPr>
            <p:ph idx="1"/>
          </p:nvPr>
        </p:nvSpPr>
        <p:spPr>
          <a:xfrm>
            <a:off x="651078" y="1732302"/>
            <a:ext cx="11093269" cy="4368451"/>
          </a:xfrm>
        </p:spPr>
        <p:txBody>
          <a:bodyPr>
            <a:normAutofit/>
          </a:bodyPr>
          <a:lstStyle/>
          <a:p>
            <a:endParaRPr lang="bg-BG" sz="5600" b="1" dirty="0" smtClean="0">
              <a:solidFill>
                <a:schemeClr val="tx1"/>
              </a:solidFill>
              <a:latin typeface="Calibri" panose="020F0502020204030204" pitchFamily="34" charset="0"/>
              <a:cs typeface="Calibri" panose="020F0502020204030204" pitchFamily="34" charset="0"/>
            </a:endParaRPr>
          </a:p>
          <a:p>
            <a:r>
              <a:rPr lang="bg-BG" b="1" dirty="0" smtClean="0">
                <a:solidFill>
                  <a:schemeClr val="tx1"/>
                </a:solidFill>
                <a:latin typeface="Arial" panose="020B0604020202020204" pitchFamily="34" charset="0"/>
                <a:cs typeface="Arial" panose="020B0604020202020204" pitchFamily="34" charset="0"/>
              </a:rPr>
              <a:t>В </a:t>
            </a:r>
            <a:r>
              <a:rPr lang="bg-BG" b="1" dirty="0">
                <a:solidFill>
                  <a:schemeClr val="tx1"/>
                </a:solidFill>
                <a:latin typeface="Arial" panose="020B0604020202020204" pitchFamily="34" charset="0"/>
                <a:cs typeface="Arial" panose="020B0604020202020204" pitchFamily="34" charset="0"/>
              </a:rPr>
              <a:t>плик с надпис </a:t>
            </a:r>
            <a:r>
              <a:rPr lang="bg-BG" b="1" u="sng" dirty="0">
                <a:solidFill>
                  <a:schemeClr val="tx1"/>
                </a:solidFill>
                <a:latin typeface="Arial" panose="020B0604020202020204" pitchFamily="34" charset="0"/>
                <a:cs typeface="Arial" panose="020B0604020202020204" pitchFamily="34" charset="0"/>
              </a:rPr>
              <a:t>„Плик № </a:t>
            </a:r>
            <a:r>
              <a:rPr lang="bg-BG" b="1" u="sng" dirty="0" smtClean="0">
                <a:solidFill>
                  <a:schemeClr val="tx1"/>
                </a:solidFill>
                <a:latin typeface="Arial" panose="020B0604020202020204" pitchFamily="34" charset="0"/>
                <a:cs typeface="Arial" panose="020B0604020202020204" pitchFamily="34" charset="0"/>
              </a:rPr>
              <a:t>1-НС </a:t>
            </a:r>
            <a:r>
              <a:rPr lang="bg-BG" b="1" u="sng" dirty="0">
                <a:solidFill>
                  <a:schemeClr val="tx1"/>
                </a:solidFill>
                <a:latin typeface="Arial" panose="020B0604020202020204" pitchFamily="34" charset="0"/>
                <a:cs typeface="Arial" panose="020B0604020202020204" pitchFamily="34" charset="0"/>
              </a:rPr>
              <a:t>– Списъци на СИК № ........“</a:t>
            </a:r>
            <a:r>
              <a:rPr lang="bg-BG" b="1" dirty="0">
                <a:solidFill>
                  <a:schemeClr val="tx1"/>
                </a:solidFill>
                <a:latin typeface="Arial" panose="020B0604020202020204" pitchFamily="34" charset="0"/>
                <a:cs typeface="Arial" panose="020B0604020202020204" pitchFamily="34" charset="0"/>
              </a:rPr>
              <a:t> СИК поставят:</a:t>
            </a:r>
            <a:endParaRPr lang="en-GB" b="1" dirty="0">
              <a:solidFill>
                <a:schemeClr val="tx1"/>
              </a:solidFill>
              <a:latin typeface="Arial" panose="020B0604020202020204" pitchFamily="34" charset="0"/>
              <a:cs typeface="Arial" panose="020B0604020202020204" pitchFamily="34" charset="0"/>
            </a:endParaRPr>
          </a:p>
          <a:p>
            <a:r>
              <a:rPr lang="bg-BG" dirty="0">
                <a:solidFill>
                  <a:schemeClr val="tx1"/>
                </a:solidFill>
                <a:latin typeface="Arial" panose="020B0604020202020204" pitchFamily="34" charset="0"/>
                <a:ea typeface="Calibri" panose="020F0502020204030204" pitchFamily="34" charset="0"/>
                <a:cs typeface="Arial" panose="020B0604020202020204" pitchFamily="34" charset="0"/>
              </a:rPr>
              <a:t>1.1. избирателния списък (Приложение № 8-НС);</a:t>
            </a:r>
            <a:endParaRPr lang="en-GB" dirty="0">
              <a:solidFill>
                <a:schemeClr val="tx1"/>
              </a:solidFill>
              <a:latin typeface="Arial" panose="020B0604020202020204" pitchFamily="34" charset="0"/>
              <a:ea typeface="Calibri" panose="020F0502020204030204" pitchFamily="34" charset="0"/>
              <a:cs typeface="Arial" panose="020B0604020202020204" pitchFamily="34" charset="0"/>
            </a:endParaRPr>
          </a:p>
          <a:p>
            <a:r>
              <a:rPr lang="bg-BG" dirty="0">
                <a:solidFill>
                  <a:schemeClr val="tx1"/>
                </a:solidFill>
                <a:latin typeface="Arial" panose="020B0604020202020204" pitchFamily="34" charset="0"/>
                <a:ea typeface="Calibri" panose="020F0502020204030204" pitchFamily="34" charset="0"/>
                <a:cs typeface="Arial" panose="020B0604020202020204" pitchFamily="34" charset="0"/>
              </a:rPr>
              <a:t>1.2. декларациите (Приложение № 22-НС) и удостоверенията, приложени към избирателния списък (приложения № 14-НС, № 23-НС и № 25-НС);</a:t>
            </a:r>
            <a:endParaRPr lang="en-GB" dirty="0">
              <a:solidFill>
                <a:schemeClr val="tx1"/>
              </a:solidFill>
              <a:latin typeface="Arial" panose="020B0604020202020204" pitchFamily="34" charset="0"/>
              <a:ea typeface="Calibri" panose="020F0502020204030204" pitchFamily="34" charset="0"/>
              <a:cs typeface="Arial" panose="020B0604020202020204" pitchFamily="34" charset="0"/>
            </a:endParaRPr>
          </a:p>
          <a:p>
            <a:r>
              <a:rPr lang="bg-BG" dirty="0">
                <a:solidFill>
                  <a:schemeClr val="tx1"/>
                </a:solidFill>
                <a:latin typeface="Arial" panose="020B0604020202020204" pitchFamily="34" charset="0"/>
                <a:ea typeface="Calibri" panose="020F0502020204030204" pitchFamily="34" charset="0"/>
                <a:cs typeface="Arial" panose="020B0604020202020204" pitchFamily="34" charset="0"/>
              </a:rPr>
              <a:t>1.3. списъка на заличените лица (Приложение № 15-НС);</a:t>
            </a:r>
            <a:endParaRPr lang="en-GB" dirty="0">
              <a:solidFill>
                <a:schemeClr val="tx1"/>
              </a:solidFill>
              <a:latin typeface="Arial" panose="020B0604020202020204" pitchFamily="34" charset="0"/>
              <a:ea typeface="Calibri" panose="020F0502020204030204" pitchFamily="34" charset="0"/>
              <a:cs typeface="Arial" panose="020B0604020202020204" pitchFamily="34" charset="0"/>
            </a:endParaRPr>
          </a:p>
          <a:p>
            <a:r>
              <a:rPr lang="bg-BG" dirty="0">
                <a:solidFill>
                  <a:schemeClr val="tx1"/>
                </a:solidFill>
                <a:latin typeface="Arial" panose="020B0604020202020204" pitchFamily="34" charset="0"/>
                <a:ea typeface="Calibri" panose="020F0502020204030204" pitchFamily="34" charset="0"/>
                <a:cs typeface="Arial" panose="020B0604020202020204" pitchFamily="34" charset="0"/>
              </a:rPr>
              <a:t>1.4. списъка за допълнително вписване на придружителите (Приложение № 73-НС</a:t>
            </a:r>
            <a:r>
              <a:rPr lang="bg-BG" dirty="0" smtClean="0">
                <a:solidFill>
                  <a:schemeClr val="tx1"/>
                </a:solidFill>
                <a:latin typeface="Arial" panose="020B0604020202020204" pitchFamily="34" charset="0"/>
                <a:ea typeface="Calibri" panose="020F0502020204030204" pitchFamily="34" charset="0"/>
                <a:cs typeface="Arial" panose="020B0604020202020204" pitchFamily="34" charset="0"/>
              </a:rPr>
              <a:t>).</a:t>
            </a:r>
            <a:endParaRPr lang="en-GB"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5022132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742122" y="675861"/>
            <a:ext cx="10611678" cy="5792672"/>
          </a:xfrm>
        </p:spPr>
        <p:txBody>
          <a:bodyPr>
            <a:normAutofit/>
          </a:bodyPr>
          <a:lstStyle/>
          <a:p>
            <a:r>
              <a:rPr lang="bg-BG" sz="1600" b="1" dirty="0" smtClean="0">
                <a:solidFill>
                  <a:schemeClr val="tx1"/>
                </a:solidFill>
                <a:latin typeface="Arial" panose="020B0604020202020204" pitchFamily="34" charset="0"/>
                <a:cs typeface="Arial" panose="020B0604020202020204" pitchFamily="34" charset="0"/>
              </a:rPr>
              <a:t>В </a:t>
            </a:r>
            <a:r>
              <a:rPr lang="bg-BG" sz="1600" b="1" dirty="0">
                <a:solidFill>
                  <a:schemeClr val="tx1"/>
                </a:solidFill>
                <a:latin typeface="Arial" panose="020B0604020202020204" pitchFamily="34" charset="0"/>
                <a:cs typeface="Arial" panose="020B0604020202020204" pitchFamily="34" charset="0"/>
              </a:rPr>
              <a:t>плик с надпис </a:t>
            </a:r>
            <a:r>
              <a:rPr lang="bg-BG" sz="1600" b="1" u="sng" dirty="0">
                <a:solidFill>
                  <a:schemeClr val="tx1"/>
                </a:solidFill>
                <a:latin typeface="Arial" panose="020B0604020202020204" pitchFamily="34" charset="0"/>
                <a:cs typeface="Arial" panose="020B0604020202020204" pitchFamily="34" charset="0"/>
              </a:rPr>
              <a:t>„Плик № 2-НС – Протоколи на СИК № ……“ </a:t>
            </a:r>
            <a:r>
              <a:rPr lang="bg-BG" sz="1600" b="1" dirty="0">
                <a:solidFill>
                  <a:schemeClr val="tx1"/>
                </a:solidFill>
                <a:latin typeface="Arial" panose="020B0604020202020204" pitchFamily="34" charset="0"/>
                <a:cs typeface="Arial" panose="020B0604020202020204" pitchFamily="34" charset="0"/>
              </a:rPr>
              <a:t>СИК поставят:</a:t>
            </a:r>
            <a:endParaRPr lang="en-GB" sz="1600" b="1" dirty="0">
              <a:solidFill>
                <a:schemeClr val="tx1"/>
              </a:solidFill>
              <a:latin typeface="Arial" panose="020B0604020202020204" pitchFamily="34" charset="0"/>
              <a:cs typeface="Arial" panose="020B0604020202020204" pitchFamily="34" charset="0"/>
            </a:endParaRPr>
          </a:p>
          <a:p>
            <a:r>
              <a:rPr lang="bg-BG" sz="1600" dirty="0">
                <a:solidFill>
                  <a:schemeClr val="tx1"/>
                </a:solidFill>
                <a:latin typeface="Arial" panose="020B0604020202020204" pitchFamily="34" charset="0"/>
                <a:ea typeface="Calibri" panose="020F0502020204030204" pitchFamily="34" charset="0"/>
                <a:cs typeface="Arial" panose="020B0604020202020204" pitchFamily="34" charset="0"/>
              </a:rPr>
              <a:t>2.1. попълнения и подписан протокол на СИК с резултатите от гласуването (Приложение № 76-НС-хм);</a:t>
            </a:r>
            <a:endParaRPr lang="en-GB" sz="1600" dirty="0">
              <a:solidFill>
                <a:schemeClr val="tx1"/>
              </a:solidFill>
              <a:latin typeface="Arial" panose="020B0604020202020204" pitchFamily="34" charset="0"/>
              <a:ea typeface="Calibri" panose="020F0502020204030204" pitchFamily="34" charset="0"/>
              <a:cs typeface="Arial" panose="020B0604020202020204" pitchFamily="34" charset="0"/>
            </a:endParaRPr>
          </a:p>
          <a:p>
            <a:r>
              <a:rPr lang="bg-BG" sz="1600" dirty="0">
                <a:solidFill>
                  <a:schemeClr val="tx1"/>
                </a:solidFill>
                <a:latin typeface="Arial" panose="020B0604020202020204" pitchFamily="34" charset="0"/>
                <a:ea typeface="Calibri" panose="020F0502020204030204" pitchFamily="34" charset="0"/>
                <a:cs typeface="Arial" panose="020B0604020202020204" pitchFamily="34" charset="0"/>
              </a:rPr>
              <a:t>2.2. запечатаните прозрачни пликове с двете флаш памети;</a:t>
            </a:r>
            <a:endParaRPr lang="en-GB" sz="1600" dirty="0">
              <a:solidFill>
                <a:schemeClr val="tx1"/>
              </a:solidFill>
              <a:latin typeface="Arial" panose="020B0604020202020204" pitchFamily="34" charset="0"/>
              <a:ea typeface="Calibri" panose="020F0502020204030204" pitchFamily="34" charset="0"/>
              <a:cs typeface="Arial" panose="020B0604020202020204" pitchFamily="34" charset="0"/>
            </a:endParaRPr>
          </a:p>
          <a:p>
            <a:r>
              <a:rPr lang="bg-BG" sz="1600" dirty="0">
                <a:solidFill>
                  <a:schemeClr val="tx1"/>
                </a:solidFill>
                <a:latin typeface="Arial" panose="020B0604020202020204" pitchFamily="34" charset="0"/>
                <a:ea typeface="Calibri" panose="020F0502020204030204" pitchFamily="34" charset="0"/>
                <a:cs typeface="Arial" panose="020B0604020202020204" pitchFamily="34" charset="0"/>
              </a:rPr>
              <a:t>2.3. запечатания прозрачен плик с петте смарткарти;</a:t>
            </a:r>
            <a:endParaRPr lang="en-GB" sz="1600" dirty="0">
              <a:solidFill>
                <a:schemeClr val="tx1"/>
              </a:solidFill>
              <a:latin typeface="Arial" panose="020B0604020202020204" pitchFamily="34" charset="0"/>
              <a:ea typeface="Calibri" panose="020F0502020204030204" pitchFamily="34" charset="0"/>
              <a:cs typeface="Arial" panose="020B0604020202020204" pitchFamily="34" charset="0"/>
            </a:endParaRPr>
          </a:p>
          <a:p>
            <a:r>
              <a:rPr lang="bg-BG" sz="1600" dirty="0">
                <a:solidFill>
                  <a:schemeClr val="tx1"/>
                </a:solidFill>
                <a:latin typeface="Arial" panose="020B0604020202020204" pitchFamily="34" charset="0"/>
                <a:ea typeface="Calibri" panose="020F0502020204030204" pitchFamily="34" charset="0"/>
                <a:cs typeface="Arial" panose="020B0604020202020204" pitchFamily="34" charset="0"/>
              </a:rPr>
              <a:t>2.4. финалния отчет от машинното гласуване;</a:t>
            </a:r>
            <a:endParaRPr lang="en-GB" sz="1600" dirty="0">
              <a:solidFill>
                <a:schemeClr val="tx1"/>
              </a:solidFill>
              <a:latin typeface="Arial" panose="020B0604020202020204" pitchFamily="34" charset="0"/>
              <a:ea typeface="Calibri" panose="020F0502020204030204" pitchFamily="34" charset="0"/>
              <a:cs typeface="Arial" panose="020B0604020202020204" pitchFamily="34" charset="0"/>
            </a:endParaRPr>
          </a:p>
          <a:p>
            <a:r>
              <a:rPr lang="bg-BG" sz="1600" dirty="0">
                <a:solidFill>
                  <a:schemeClr val="tx1"/>
                </a:solidFill>
                <a:latin typeface="Arial" panose="020B0604020202020204" pitchFamily="34" charset="0"/>
                <a:ea typeface="Calibri" panose="020F0502020204030204" pitchFamily="34" charset="0"/>
                <a:cs typeface="Arial" panose="020B0604020202020204" pitchFamily="34" charset="0"/>
              </a:rPr>
              <a:t>2.5. протокола за предаване и приемане на изборни книжа и материали (Приложение № 67-НС</a:t>
            </a:r>
            <a:r>
              <a:rPr lang="bg-BG" sz="1600" dirty="0" smtClean="0">
                <a:solidFill>
                  <a:schemeClr val="tx1"/>
                </a:solidFill>
                <a:latin typeface="Arial" panose="020B0604020202020204" pitchFamily="34" charset="0"/>
                <a:ea typeface="Calibri" panose="020F0502020204030204" pitchFamily="34" charset="0"/>
                <a:cs typeface="Arial" panose="020B0604020202020204" pitchFamily="34" charset="0"/>
              </a:rPr>
              <a:t>);</a:t>
            </a:r>
          </a:p>
          <a:p>
            <a:r>
              <a:rPr lang="bg-BG" sz="1600" dirty="0" smtClean="0">
                <a:solidFill>
                  <a:schemeClr val="tx1"/>
                </a:solidFill>
                <a:latin typeface="Arial" panose="020B0604020202020204" pitchFamily="34" charset="0"/>
                <a:ea typeface="Calibri" panose="020F0502020204030204" pitchFamily="34" charset="0"/>
                <a:cs typeface="Arial" panose="020B0604020202020204" pitchFamily="34" charset="0"/>
              </a:rPr>
              <a:t>2.6</a:t>
            </a:r>
            <a:r>
              <a:rPr lang="bg-BG" sz="1600" dirty="0">
                <a:solidFill>
                  <a:schemeClr val="tx1"/>
                </a:solidFill>
                <a:latin typeface="Arial" panose="020B0604020202020204" pitchFamily="34" charset="0"/>
                <a:ea typeface="Calibri" panose="020F0502020204030204" pitchFamily="34" charset="0"/>
                <a:cs typeface="Arial" panose="020B0604020202020204" pitchFamily="34" charset="0"/>
              </a:rPr>
              <a:t>. протокола за предаване на сгрешен формуляр и приемане на нов формуляр на протокол на СИК, ако е съставен такъв при сгрешен протокол (Приложение № 81-НС);</a:t>
            </a:r>
            <a:endParaRPr lang="en-GB" sz="1600" dirty="0">
              <a:solidFill>
                <a:schemeClr val="tx1"/>
              </a:solidFill>
              <a:latin typeface="Arial" panose="020B0604020202020204" pitchFamily="34" charset="0"/>
              <a:ea typeface="Calibri" panose="020F0502020204030204" pitchFamily="34" charset="0"/>
              <a:cs typeface="Arial" panose="020B0604020202020204" pitchFamily="34" charset="0"/>
            </a:endParaRPr>
          </a:p>
          <a:p>
            <a:r>
              <a:rPr lang="bg-BG" sz="1600" dirty="0">
                <a:solidFill>
                  <a:schemeClr val="tx1"/>
                </a:solidFill>
                <a:latin typeface="Arial" panose="020B0604020202020204" pitchFamily="34" charset="0"/>
                <a:ea typeface="Calibri" panose="020F0502020204030204" pitchFamily="34" charset="0"/>
                <a:cs typeface="Arial" panose="020B0604020202020204" pitchFamily="34" charset="0"/>
              </a:rPr>
              <a:t>2.7. протоколите за предаване и приемане на специализирано устройство за машинно </a:t>
            </a:r>
            <a:r>
              <a:rPr lang="bg-BG" sz="1600" dirty="0" smtClean="0">
                <a:solidFill>
                  <a:schemeClr val="tx1"/>
                </a:solidFill>
                <a:latin typeface="Arial" panose="020B0604020202020204" pitchFamily="34" charset="0"/>
                <a:ea typeface="Calibri" panose="020F0502020204030204" pitchFamily="34" charset="0"/>
                <a:cs typeface="Arial" panose="020B0604020202020204" pitchFamily="34" charset="0"/>
              </a:rPr>
              <a:t>гласуване (Приложения </a:t>
            </a:r>
            <a:r>
              <a:rPr lang="bg-BG" sz="1600" dirty="0">
                <a:solidFill>
                  <a:schemeClr val="tx1"/>
                </a:solidFill>
                <a:latin typeface="Arial" panose="020B0604020202020204" pitchFamily="34" charset="0"/>
                <a:ea typeface="Calibri" panose="020F0502020204030204" pitchFamily="34" charset="0"/>
                <a:cs typeface="Arial" panose="020B0604020202020204" pitchFamily="34" charset="0"/>
              </a:rPr>
              <a:t>2 и 3 към методическите указания);</a:t>
            </a:r>
            <a:endParaRPr lang="en-GB" sz="1600" dirty="0">
              <a:solidFill>
                <a:schemeClr val="tx1"/>
              </a:solidFill>
              <a:latin typeface="Arial" panose="020B0604020202020204" pitchFamily="34" charset="0"/>
              <a:ea typeface="Calibri" panose="020F0502020204030204" pitchFamily="34" charset="0"/>
              <a:cs typeface="Arial" panose="020B0604020202020204" pitchFamily="34" charset="0"/>
            </a:endParaRPr>
          </a:p>
          <a:p>
            <a:r>
              <a:rPr lang="bg-BG" sz="1600" dirty="0">
                <a:solidFill>
                  <a:schemeClr val="tx1"/>
                </a:solidFill>
                <a:latin typeface="Arial" panose="020B0604020202020204" pitchFamily="34" charset="0"/>
                <a:ea typeface="Calibri" panose="020F0502020204030204" pitchFamily="34" charset="0"/>
                <a:cs typeface="Arial" panose="020B0604020202020204" pitchFamily="34" charset="0"/>
              </a:rPr>
              <a:t>2.8. протокола с решението на СИК при оспорване действителността или недействителността на някой глас;</a:t>
            </a:r>
            <a:endParaRPr lang="en-GB" sz="1600" dirty="0">
              <a:solidFill>
                <a:schemeClr val="tx1"/>
              </a:solidFill>
              <a:latin typeface="Arial" panose="020B0604020202020204" pitchFamily="34" charset="0"/>
              <a:ea typeface="Calibri" panose="020F0502020204030204" pitchFamily="34" charset="0"/>
              <a:cs typeface="Arial" panose="020B0604020202020204" pitchFamily="34" charset="0"/>
            </a:endParaRPr>
          </a:p>
          <a:p>
            <a:r>
              <a:rPr lang="bg-BG" sz="1600" dirty="0">
                <a:solidFill>
                  <a:schemeClr val="tx1"/>
                </a:solidFill>
                <a:latin typeface="Arial" panose="020B0604020202020204" pitchFamily="34" charset="0"/>
                <a:ea typeface="Calibri" panose="020F0502020204030204" pitchFamily="34" charset="0"/>
                <a:cs typeface="Arial" panose="020B0604020202020204" pitchFamily="34" charset="0"/>
              </a:rPr>
              <a:t>2.9. особеното мнение на член на СИК, който не е съгласен с отразените в протокола резултати от гласуването;</a:t>
            </a:r>
            <a:endParaRPr lang="en-GB" sz="1600" dirty="0">
              <a:solidFill>
                <a:schemeClr val="tx1"/>
              </a:solidFill>
              <a:latin typeface="Arial" panose="020B0604020202020204" pitchFamily="34" charset="0"/>
              <a:ea typeface="Calibri" panose="020F0502020204030204" pitchFamily="34" charset="0"/>
              <a:cs typeface="Arial" panose="020B0604020202020204" pitchFamily="34" charset="0"/>
            </a:endParaRPr>
          </a:p>
          <a:p>
            <a:r>
              <a:rPr lang="bg-BG" sz="1600" dirty="0">
                <a:solidFill>
                  <a:schemeClr val="tx1"/>
                </a:solidFill>
                <a:latin typeface="Arial" panose="020B0604020202020204" pitchFamily="34" charset="0"/>
                <a:ea typeface="Calibri" panose="020F0502020204030204" pitchFamily="34" charset="0"/>
                <a:cs typeface="Arial" panose="020B0604020202020204" pitchFamily="34" charset="0"/>
              </a:rPr>
              <a:t>2.10. ксерокопие на черновата на протокола на СИК.</a:t>
            </a:r>
            <a:endParaRPr lang="en-GB" sz="16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marL="83185" indent="457200" algn="just"/>
            <a:endParaRPr lang="bg-BG" sz="2600" dirty="0" smtClean="0">
              <a:effectLst/>
              <a:latin typeface="Calibri" panose="020F0502020204030204" pitchFamily="34" charset="0"/>
              <a:ea typeface="Times New Roman" panose="02020603050405020304" pitchFamily="18" charset="0"/>
              <a:cs typeface="Calibri" panose="020F0502020204030204" pitchFamily="34" charset="0"/>
            </a:endParaRPr>
          </a:p>
          <a:p>
            <a:endParaRPr lang="bg-BG" dirty="0"/>
          </a:p>
        </p:txBody>
      </p:sp>
    </p:spTree>
    <p:extLst>
      <p:ext uri="{BB962C8B-B14F-4D97-AF65-F5344CB8AC3E}">
        <p14:creationId xmlns:p14="http://schemas.microsoft.com/office/powerpoint/2010/main" val="67731717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F41F37-1DD1-47CB-8411-85B786981913}"/>
              </a:ext>
            </a:extLst>
          </p:cNvPr>
          <p:cNvSpPr>
            <a:spLocks noGrp="1"/>
          </p:cNvSpPr>
          <p:nvPr>
            <p:ph idx="1"/>
          </p:nvPr>
        </p:nvSpPr>
        <p:spPr>
          <a:xfrm>
            <a:off x="1516412" y="2179781"/>
            <a:ext cx="9431382" cy="4920341"/>
          </a:xfrm>
        </p:spPr>
        <p:txBody>
          <a:bodyPr>
            <a:normAutofit/>
          </a:bodyPr>
          <a:lstStyle/>
          <a:p>
            <a:pPr algn="just"/>
            <a:r>
              <a:rPr lang="bg-BG" dirty="0">
                <a:solidFill>
                  <a:schemeClr val="tx1"/>
                </a:solidFill>
                <a:latin typeface="Arial" panose="020B0604020202020204" pitchFamily="34" charset="0"/>
                <a:ea typeface="Calibri" panose="020F0502020204030204" pitchFamily="34" charset="0"/>
                <a:cs typeface="Arial" panose="020B0604020202020204" pitchFamily="34" charset="0"/>
              </a:rPr>
              <a:t>Пликовете № 1 и № 2 се подписват и подпечатват с печата на СИК от членовете на СИК </a:t>
            </a:r>
            <a:r>
              <a:rPr lang="bg-BG" b="1" dirty="0">
                <a:solidFill>
                  <a:schemeClr val="tx1"/>
                </a:solidFill>
                <a:latin typeface="Arial" panose="020B0604020202020204" pitchFamily="34" charset="0"/>
                <a:ea typeface="Calibri" panose="020F0502020204030204" pitchFamily="34" charset="0"/>
                <a:cs typeface="Arial" panose="020B0604020202020204" pitchFamily="34" charset="0"/>
              </a:rPr>
              <a:t>преди</a:t>
            </a:r>
            <a:r>
              <a:rPr lang="bg-BG" dirty="0">
                <a:solidFill>
                  <a:schemeClr val="tx1"/>
                </a:solidFill>
                <a:latin typeface="Arial" panose="020B0604020202020204" pitchFamily="34" charset="0"/>
                <a:ea typeface="Calibri" panose="020F0502020204030204" pitchFamily="34" charset="0"/>
                <a:cs typeface="Arial" panose="020B0604020202020204" pitchFamily="34" charset="0"/>
              </a:rPr>
              <a:t> поставянето в тях на книжата и материалите, след което се запечатват. Върху пликовете се изписва пълният 9-цифрен номер на секцията. </a:t>
            </a:r>
            <a:r>
              <a:rPr lang="bg-BG" b="1" dirty="0">
                <a:solidFill>
                  <a:schemeClr val="tx1"/>
                </a:solidFill>
                <a:latin typeface="Arial" panose="020B0604020202020204" pitchFamily="34" charset="0"/>
                <a:ea typeface="Calibri" panose="020F0502020204030204" pitchFamily="34" charset="0"/>
                <a:cs typeface="Arial" panose="020B0604020202020204" pitchFamily="34" charset="0"/>
              </a:rPr>
              <a:t>Не се допуска разпечатване на пликовете до предаването им на РИК.</a:t>
            </a:r>
            <a:endParaRPr lang="en-GB"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gn="just"/>
            <a:r>
              <a:rPr lang="bg-BG" dirty="0">
                <a:solidFill>
                  <a:schemeClr val="tx1"/>
                </a:solidFill>
                <a:latin typeface="Arial" panose="020B0604020202020204" pitchFamily="34" charset="0"/>
                <a:ea typeface="Calibri" panose="020F0502020204030204" pitchFamily="34" charset="0"/>
                <a:cs typeface="Arial" panose="020B0604020202020204" pitchFamily="34" charset="0"/>
              </a:rPr>
              <a:t>Пакетът с надпис „Устройство за видеонаблюдение на СИК № ……“ не се поставя в чувала (торбата), а се предава на РИК.</a:t>
            </a:r>
            <a:endParaRPr lang="en-GB"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gn="just"/>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6562989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90" y="-234892"/>
            <a:ext cx="11881688" cy="5697752"/>
          </a:xfrm>
        </p:spPr>
        <p:txBody>
          <a:bodyPr>
            <a:noAutofit/>
          </a:bodyPr>
          <a:lstStyle/>
          <a:p>
            <a:pPr marL="83185" indent="0" algn="just">
              <a:spcAft>
                <a:spcPts val="0"/>
              </a:spcAft>
              <a:buNone/>
            </a:pPr>
            <a:endParaRPr lang="bg-BG" sz="1200" b="1" dirty="0" smtClean="0">
              <a:latin typeface="Arial" panose="020B0604020202020204" pitchFamily="34" charset="0"/>
              <a:ea typeface="Calibri" panose="020F0502020204030204" pitchFamily="34" charset="0"/>
              <a:cs typeface="Arial" panose="020B0604020202020204" pitchFamily="34" charset="0"/>
            </a:endParaRPr>
          </a:p>
          <a:p>
            <a:pPr marL="83185" indent="0" algn="just">
              <a:buNone/>
            </a:pPr>
            <a:r>
              <a:rPr lang="bg-BG" sz="1200" b="1" dirty="0" smtClean="0">
                <a:solidFill>
                  <a:schemeClr val="tx1"/>
                </a:solidFill>
                <a:latin typeface="Arial" panose="020B0604020202020204" pitchFamily="34" charset="0"/>
                <a:ea typeface="Calibri" panose="020F0502020204030204" pitchFamily="34" charset="0"/>
                <a:cs typeface="Arial" panose="020B0604020202020204" pitchFamily="34" charset="0"/>
              </a:rPr>
              <a:t>3.</a:t>
            </a:r>
            <a:r>
              <a:rPr lang="bg-BG" sz="1200" dirty="0" smtClean="0">
                <a:solidFill>
                  <a:schemeClr val="tx1"/>
                </a:solidFill>
                <a:latin typeface="Arial" panose="020B0604020202020204" pitchFamily="34" charset="0"/>
                <a:cs typeface="Arial" panose="020B0604020202020204" pitchFamily="34" charset="0"/>
              </a:rPr>
              <a:t> </a:t>
            </a:r>
            <a:r>
              <a:rPr lang="bg-BG" sz="1400" dirty="0">
                <a:solidFill>
                  <a:schemeClr val="tx1"/>
                </a:solidFill>
                <a:latin typeface="Arial" panose="020B0604020202020204" pitchFamily="34" charset="0"/>
                <a:cs typeface="Arial" panose="020B0604020202020204" pitchFamily="34" charset="0"/>
              </a:rPr>
              <a:t>Изборни книжа и материали, които </a:t>
            </a:r>
            <a:r>
              <a:rPr lang="bg-BG" sz="1400" b="1" dirty="0">
                <a:solidFill>
                  <a:schemeClr val="tx1"/>
                </a:solidFill>
                <a:latin typeface="Arial" panose="020B0604020202020204" pitchFamily="34" charset="0"/>
                <a:cs typeface="Arial" panose="020B0604020202020204" pitchFamily="34" charset="0"/>
              </a:rPr>
              <a:t>се поставят в чувала (</a:t>
            </a:r>
            <a:r>
              <a:rPr lang="bg-BG" sz="1400" b="1" dirty="0" smtClean="0">
                <a:solidFill>
                  <a:schemeClr val="tx1"/>
                </a:solidFill>
                <a:latin typeface="Arial" panose="020B0604020202020204" pitchFamily="34" charset="0"/>
                <a:cs typeface="Arial" panose="020B0604020202020204" pitchFamily="34" charset="0"/>
              </a:rPr>
              <a:t>торбата), опаковани поотделно, запечатват </a:t>
            </a:r>
            <a:r>
              <a:rPr lang="bg-BG" sz="1400" b="1" dirty="0">
                <a:solidFill>
                  <a:schemeClr val="tx1"/>
                </a:solidFill>
                <a:latin typeface="Arial" panose="020B0604020202020204" pitchFamily="34" charset="0"/>
                <a:cs typeface="Arial" panose="020B0604020202020204" pitchFamily="34" charset="0"/>
              </a:rPr>
              <a:t>с хартиена лента, която се подпечатва с печата на СИК и се подписва от членовете на </a:t>
            </a:r>
            <a:r>
              <a:rPr lang="bg-BG" sz="1400" b="1" dirty="0" smtClean="0">
                <a:solidFill>
                  <a:schemeClr val="tx1"/>
                </a:solidFill>
                <a:latin typeface="Arial" panose="020B0604020202020204" pitchFamily="34" charset="0"/>
                <a:cs typeface="Arial" panose="020B0604020202020204" pitchFamily="34" charset="0"/>
              </a:rPr>
              <a:t>комисията</a:t>
            </a:r>
            <a:r>
              <a:rPr lang="bg-BG" sz="1400" dirty="0" smtClean="0">
                <a:solidFill>
                  <a:schemeClr val="tx1"/>
                </a:solidFill>
                <a:latin typeface="Arial" panose="020B0604020202020204" pitchFamily="34" charset="0"/>
                <a:ea typeface="Calibri" panose="020F0502020204030204" pitchFamily="34" charset="0"/>
                <a:cs typeface="Arial" panose="020B0604020202020204" pitchFamily="34" charset="0"/>
              </a:rPr>
              <a:t>, както следва:</a:t>
            </a:r>
            <a:endParaRPr lang="en-GB" sz="1400" dirty="0">
              <a:solidFill>
                <a:schemeClr val="tx1"/>
              </a:solidFill>
              <a:latin typeface="Arial" panose="020B0604020202020204" pitchFamily="34" charset="0"/>
              <a:ea typeface="Calibri" panose="020F0502020204030204" pitchFamily="34" charset="0"/>
              <a:cs typeface="Arial" panose="020B0604020202020204" pitchFamily="34" charset="0"/>
            </a:endParaRPr>
          </a:p>
          <a:p>
            <a:r>
              <a:rPr lang="bg-BG" sz="1400" dirty="0">
                <a:solidFill>
                  <a:schemeClr val="tx1"/>
                </a:solidFill>
                <a:latin typeface="Arial" panose="020B0604020202020204" pitchFamily="34" charset="0"/>
                <a:ea typeface="Calibri" panose="020F0502020204030204" pitchFamily="34" charset="0"/>
                <a:cs typeface="Arial" panose="020B0604020202020204" pitchFamily="34" charset="0"/>
              </a:rPr>
              <a:t> пакет с надпис „Бюлетини по т. 4, буква „б“;</a:t>
            </a:r>
            <a:endParaRPr lang="en-GB" sz="1400" dirty="0">
              <a:solidFill>
                <a:schemeClr val="tx1"/>
              </a:solidFill>
              <a:latin typeface="Arial" panose="020B0604020202020204" pitchFamily="34" charset="0"/>
              <a:ea typeface="Calibri" panose="020F0502020204030204" pitchFamily="34" charset="0"/>
              <a:cs typeface="Arial" panose="020B0604020202020204" pitchFamily="34" charset="0"/>
            </a:endParaRPr>
          </a:p>
          <a:p>
            <a:r>
              <a:rPr lang="bg-BG" sz="1400" dirty="0">
                <a:solidFill>
                  <a:schemeClr val="tx1"/>
                </a:solidFill>
                <a:latin typeface="Arial" panose="020B0604020202020204" pitchFamily="34" charset="0"/>
                <a:ea typeface="Calibri" panose="020F0502020204030204" pitchFamily="34" charset="0"/>
                <a:cs typeface="Arial" panose="020B0604020202020204" pitchFamily="34" charset="0"/>
              </a:rPr>
              <a:t> пакет с надпис „Бюлетини с недействителни гласове“;</a:t>
            </a:r>
            <a:endParaRPr lang="en-GB" sz="1400" dirty="0">
              <a:solidFill>
                <a:schemeClr val="tx1"/>
              </a:solidFill>
              <a:latin typeface="Arial" panose="020B0604020202020204" pitchFamily="34" charset="0"/>
              <a:ea typeface="Calibri" panose="020F0502020204030204" pitchFamily="34" charset="0"/>
              <a:cs typeface="Arial" panose="020B0604020202020204" pitchFamily="34" charset="0"/>
            </a:endParaRPr>
          </a:p>
          <a:p>
            <a:r>
              <a:rPr lang="bg-BG" sz="1400" dirty="0">
                <a:solidFill>
                  <a:schemeClr val="tx1"/>
                </a:solidFill>
                <a:latin typeface="Arial" panose="020B0604020202020204" pitchFamily="34" charset="0"/>
                <a:ea typeface="Calibri" panose="020F0502020204030204" pitchFamily="34" charset="0"/>
                <a:cs typeface="Arial" panose="020B0604020202020204" pitchFamily="34" charset="0"/>
              </a:rPr>
              <a:t> пакет с надпис „Действителни хартиени бюлетини за кандидатски листи“;</a:t>
            </a:r>
            <a:endParaRPr lang="en-GB" sz="1400" dirty="0">
              <a:solidFill>
                <a:schemeClr val="tx1"/>
              </a:solidFill>
              <a:latin typeface="Arial" panose="020B0604020202020204" pitchFamily="34" charset="0"/>
              <a:ea typeface="Calibri" panose="020F0502020204030204" pitchFamily="34" charset="0"/>
              <a:cs typeface="Arial" panose="020B0604020202020204" pitchFamily="34" charset="0"/>
            </a:endParaRPr>
          </a:p>
          <a:p>
            <a:r>
              <a:rPr lang="bg-BG" sz="1400" dirty="0">
                <a:solidFill>
                  <a:schemeClr val="tx1"/>
                </a:solidFill>
                <a:latin typeface="Arial" panose="020B0604020202020204" pitchFamily="34" charset="0"/>
                <a:ea typeface="Calibri" panose="020F0502020204030204" pitchFamily="34" charset="0"/>
                <a:cs typeface="Arial" panose="020B0604020202020204" pitchFamily="34" charset="0"/>
              </a:rPr>
              <a:t> пакет с надпис „Действителни хартиени бюлетини „Не подкрепям никого“;</a:t>
            </a:r>
            <a:endParaRPr lang="en-GB" sz="1400" dirty="0">
              <a:solidFill>
                <a:schemeClr val="tx1"/>
              </a:solidFill>
              <a:latin typeface="Arial" panose="020B0604020202020204" pitchFamily="34" charset="0"/>
              <a:ea typeface="Calibri" panose="020F0502020204030204" pitchFamily="34" charset="0"/>
              <a:cs typeface="Arial" panose="020B0604020202020204" pitchFamily="34" charset="0"/>
            </a:endParaRPr>
          </a:p>
          <a:p>
            <a:r>
              <a:rPr lang="bg-BG" sz="1400" dirty="0">
                <a:solidFill>
                  <a:schemeClr val="tx1"/>
                </a:solidFill>
                <a:latin typeface="Arial" panose="020B0604020202020204" pitchFamily="34" charset="0"/>
                <a:ea typeface="Calibri" panose="020F0502020204030204" pitchFamily="34" charset="0"/>
                <a:cs typeface="Arial" panose="020B0604020202020204" pitchFamily="34" charset="0"/>
              </a:rPr>
              <a:t> пакет с надпис „Действителни бюлетини от машинно гласуване за кандидатски листи“;</a:t>
            </a:r>
            <a:endParaRPr lang="en-GB" sz="1400" dirty="0">
              <a:solidFill>
                <a:schemeClr val="tx1"/>
              </a:solidFill>
              <a:latin typeface="Arial" panose="020B0604020202020204" pitchFamily="34" charset="0"/>
              <a:ea typeface="Calibri" panose="020F0502020204030204" pitchFamily="34" charset="0"/>
              <a:cs typeface="Arial" panose="020B0604020202020204" pitchFamily="34" charset="0"/>
            </a:endParaRPr>
          </a:p>
          <a:p>
            <a:r>
              <a:rPr lang="bg-BG" sz="1400" dirty="0">
                <a:solidFill>
                  <a:schemeClr val="tx1"/>
                </a:solidFill>
                <a:latin typeface="Arial" panose="020B0604020202020204" pitchFamily="34" charset="0"/>
                <a:ea typeface="Calibri" panose="020F0502020204030204" pitchFamily="34" charset="0"/>
                <a:cs typeface="Arial" panose="020B0604020202020204" pitchFamily="34" charset="0"/>
              </a:rPr>
              <a:t> пакет с надпис „Действителни бюлетини от машинно гласуване „Не подкрепям никого“;</a:t>
            </a:r>
            <a:endParaRPr lang="en-GB" sz="1400" dirty="0">
              <a:solidFill>
                <a:schemeClr val="tx1"/>
              </a:solidFill>
              <a:latin typeface="Arial" panose="020B0604020202020204" pitchFamily="34" charset="0"/>
              <a:ea typeface="Calibri" panose="020F0502020204030204" pitchFamily="34" charset="0"/>
              <a:cs typeface="Arial" panose="020B0604020202020204" pitchFamily="34" charset="0"/>
            </a:endParaRPr>
          </a:p>
          <a:p>
            <a:r>
              <a:rPr lang="bg-BG" sz="1400" dirty="0" smtClean="0">
                <a:solidFill>
                  <a:schemeClr val="tx1"/>
                </a:solidFill>
                <a:latin typeface="Arial" panose="020B0604020202020204" pitchFamily="34" charset="0"/>
                <a:ea typeface="Calibri" panose="020F0502020204030204" pitchFamily="34" charset="0"/>
                <a:cs typeface="Arial" panose="020B0604020202020204" pitchFamily="34" charset="0"/>
              </a:rPr>
              <a:t> </a:t>
            </a:r>
            <a:r>
              <a:rPr lang="bg-BG" sz="1400" dirty="0">
                <a:solidFill>
                  <a:schemeClr val="tx1"/>
                </a:solidFill>
                <a:latin typeface="Arial" panose="020B0604020202020204" pitchFamily="34" charset="0"/>
                <a:ea typeface="Calibri" panose="020F0502020204030204" pitchFamily="34" charset="0"/>
                <a:cs typeface="Arial" panose="020B0604020202020204" pitchFamily="34" charset="0"/>
              </a:rPr>
              <a:t>пакет с надпис „Начален отчет, разписка за текущо състояние, системна разписка и ПИН-код“;</a:t>
            </a:r>
            <a:endParaRPr lang="en-GB" sz="1400" dirty="0">
              <a:solidFill>
                <a:schemeClr val="tx1"/>
              </a:solidFill>
              <a:latin typeface="Arial" panose="020B0604020202020204" pitchFamily="34" charset="0"/>
              <a:ea typeface="Calibri" panose="020F0502020204030204" pitchFamily="34" charset="0"/>
              <a:cs typeface="Arial" panose="020B0604020202020204" pitchFamily="34" charset="0"/>
            </a:endParaRPr>
          </a:p>
          <a:p>
            <a:r>
              <a:rPr lang="bg-BG" sz="1400" dirty="0">
                <a:solidFill>
                  <a:schemeClr val="tx1"/>
                </a:solidFill>
                <a:latin typeface="Arial" panose="020B0604020202020204" pitchFamily="34" charset="0"/>
                <a:ea typeface="Calibri" panose="020F0502020204030204" pitchFamily="34" charset="0"/>
                <a:cs typeface="Arial" panose="020B0604020202020204" pitchFamily="34" charset="0"/>
              </a:rPr>
              <a:t> черновата на протокола на СИК</a:t>
            </a:r>
            <a:r>
              <a:rPr lang="bg-BG" sz="1400" dirty="0" smtClean="0">
                <a:solidFill>
                  <a:schemeClr val="tx1"/>
                </a:solidFill>
                <a:latin typeface="Arial" panose="020B0604020202020204" pitchFamily="34" charset="0"/>
                <a:ea typeface="Calibri" panose="020F0502020204030204" pitchFamily="34" charset="0"/>
                <a:cs typeface="Arial" panose="020B0604020202020204" pitchFamily="34" charset="0"/>
              </a:rPr>
              <a:t>;</a:t>
            </a:r>
          </a:p>
          <a:p>
            <a:pPr algn="just"/>
            <a:r>
              <a:rPr lang="bg-BG" sz="1400" dirty="0" smtClean="0">
                <a:solidFill>
                  <a:schemeClr val="tx1"/>
                </a:solidFill>
                <a:latin typeface="Arial" panose="020B0604020202020204" pitchFamily="34" charset="0"/>
                <a:ea typeface="Calibri" panose="020F0502020204030204" pitchFamily="34" charset="0"/>
                <a:cs typeface="Arial" panose="020B0604020202020204" pitchFamily="34" charset="0"/>
              </a:rPr>
              <a:t> </a:t>
            </a:r>
            <a:r>
              <a:rPr lang="bg-BG" sz="1400" dirty="0">
                <a:solidFill>
                  <a:schemeClr val="tx1"/>
                </a:solidFill>
                <a:latin typeface="Arial" panose="020B0604020202020204" pitchFamily="34" charset="0"/>
                <a:ea typeface="Calibri" panose="020F0502020204030204" pitchFamily="34" charset="0"/>
                <a:cs typeface="Arial" panose="020B0604020202020204" pitchFamily="34" charset="0"/>
              </a:rPr>
              <a:t>бланките-чернови за отразяване на предпочитанията (преференциите);</a:t>
            </a:r>
            <a:endParaRPr lang="en-GB" sz="14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gn="just"/>
            <a:r>
              <a:rPr lang="bg-BG" sz="1400" dirty="0">
                <a:solidFill>
                  <a:schemeClr val="tx1"/>
                </a:solidFill>
                <a:latin typeface="Arial" panose="020B0604020202020204" pitchFamily="34" charset="0"/>
                <a:ea typeface="Calibri" panose="020F0502020204030204" pitchFamily="34" charset="0"/>
                <a:cs typeface="Arial" panose="020B0604020202020204" pitchFamily="34" charset="0"/>
              </a:rPr>
              <a:t> пакет с надпис „Кочани от бюлетините“, с които е гласувано;</a:t>
            </a:r>
            <a:endParaRPr lang="en-GB" sz="14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gn="just"/>
            <a:r>
              <a:rPr lang="bg-BG" sz="1400" dirty="0">
                <a:solidFill>
                  <a:schemeClr val="tx1"/>
                </a:solidFill>
                <a:latin typeface="Arial" panose="020B0604020202020204" pitchFamily="34" charset="0"/>
                <a:ea typeface="Calibri" panose="020F0502020204030204" pitchFamily="34" charset="0"/>
                <a:cs typeface="Arial" panose="020B0604020202020204" pitchFamily="34" charset="0"/>
              </a:rPr>
              <a:t> опаковани в плик отрязъци с номерата на бюлетините;</a:t>
            </a:r>
            <a:endParaRPr lang="en-GB" sz="14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gn="just"/>
            <a:r>
              <a:rPr lang="bg-BG" sz="1400" dirty="0">
                <a:solidFill>
                  <a:schemeClr val="tx1"/>
                </a:solidFill>
                <a:latin typeface="Arial" panose="020B0604020202020204" pitchFamily="34" charset="0"/>
                <a:ea typeface="Calibri" panose="020F0502020204030204" pitchFamily="34" charset="0"/>
                <a:cs typeface="Arial" panose="020B0604020202020204" pitchFamily="34" charset="0"/>
              </a:rPr>
              <a:t> протокола за маркиране на печата на СИК (Приложение № 72-НС);</a:t>
            </a:r>
            <a:endParaRPr lang="en-GB" sz="14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gn="just"/>
            <a:r>
              <a:rPr lang="bg-BG" sz="1400" dirty="0">
                <a:solidFill>
                  <a:schemeClr val="tx1"/>
                </a:solidFill>
                <a:latin typeface="Arial" panose="020B0604020202020204" pitchFamily="34" charset="0"/>
                <a:ea typeface="Calibri" panose="020F0502020204030204" pitchFamily="34" charset="0"/>
                <a:cs typeface="Arial" panose="020B0604020202020204" pitchFamily="34" charset="0"/>
              </a:rPr>
              <a:t> протокола за предаване и приемане на избирателния списък (Приложение № 63-НС);</a:t>
            </a:r>
            <a:endParaRPr lang="en-GB" sz="14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gn="just"/>
            <a:r>
              <a:rPr lang="bg-BG" sz="1400" dirty="0">
                <a:solidFill>
                  <a:schemeClr val="tx1"/>
                </a:solidFill>
                <a:latin typeface="Arial" panose="020B0604020202020204" pitchFamily="34" charset="0"/>
                <a:ea typeface="Calibri" panose="020F0502020204030204" pitchFamily="34" charset="0"/>
                <a:cs typeface="Arial" panose="020B0604020202020204" pitchFamily="34" charset="0"/>
              </a:rPr>
              <a:t> списъкът на лицата, получили копие от протокола на СИК (Приложение № 74-НС);</a:t>
            </a:r>
            <a:endParaRPr lang="en-GB" sz="14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gn="just"/>
            <a:r>
              <a:rPr lang="bg-BG" sz="1400" dirty="0">
                <a:solidFill>
                  <a:schemeClr val="tx1"/>
                </a:solidFill>
                <a:latin typeface="Arial" panose="020B0604020202020204" pitchFamily="34" charset="0"/>
                <a:ea typeface="Calibri" panose="020F0502020204030204" pitchFamily="34" charset="0"/>
                <a:cs typeface="Arial" panose="020B0604020202020204" pitchFamily="34" charset="0"/>
              </a:rPr>
              <a:t> постъпилите жалби и сигнали и протоколите с решенията по тях;</a:t>
            </a:r>
            <a:endParaRPr lang="en-GB" sz="14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gn="just"/>
            <a:r>
              <a:rPr lang="bg-BG" sz="1400" dirty="0" smtClean="0">
                <a:solidFill>
                  <a:schemeClr val="tx1"/>
                </a:solidFill>
                <a:latin typeface="Arial" panose="020B0604020202020204" pitchFamily="34" charset="0"/>
                <a:ea typeface="Calibri" panose="020F0502020204030204" pitchFamily="34" charset="0"/>
                <a:cs typeface="Arial" panose="020B0604020202020204" pitchFamily="34" charset="0"/>
              </a:rPr>
              <a:t> други протоколи на СИК, извън поставените в Плик № 2-НС;</a:t>
            </a:r>
            <a:endParaRPr lang="en-GB" sz="1400" dirty="0" smtClean="0">
              <a:solidFill>
                <a:schemeClr val="tx1"/>
              </a:solidFill>
              <a:latin typeface="Arial" panose="020B0604020202020204" pitchFamily="34" charset="0"/>
              <a:ea typeface="Calibri" panose="020F0502020204030204" pitchFamily="34" charset="0"/>
              <a:cs typeface="Arial" panose="020B0604020202020204" pitchFamily="34" charset="0"/>
            </a:endParaRPr>
          </a:p>
          <a:p>
            <a:pPr algn="just"/>
            <a:r>
              <a:rPr lang="bg-BG" sz="1400" dirty="0">
                <a:solidFill>
                  <a:schemeClr val="tx1"/>
                </a:solidFill>
                <a:latin typeface="Arial" panose="020B0604020202020204" pitchFamily="34" charset="0"/>
                <a:ea typeface="Calibri" panose="020F0502020204030204" pitchFamily="34" charset="0"/>
                <a:cs typeface="Arial" panose="020B0604020202020204" pitchFamily="34" charset="0"/>
              </a:rPr>
              <a:t> неизползвани образци на декларации (Приложение № 22-НС);</a:t>
            </a:r>
            <a:endParaRPr lang="en-GB" sz="14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gn="just"/>
            <a:r>
              <a:rPr lang="bg-BG" sz="1400" dirty="0">
                <a:solidFill>
                  <a:schemeClr val="tx1"/>
                </a:solidFill>
                <a:latin typeface="Arial" panose="020B0604020202020204" pitchFamily="34" charset="0"/>
                <a:ea typeface="Calibri" panose="020F0502020204030204" pitchFamily="34" charset="0"/>
                <a:cs typeface="Arial" panose="020B0604020202020204" pitchFamily="34" charset="0"/>
              </a:rPr>
              <a:t> печатът на СИК.</a:t>
            </a:r>
          </a:p>
          <a:p>
            <a:endParaRPr lang="bg-BG" sz="1600" dirty="0" smtClean="0">
              <a:solidFill>
                <a:schemeClr val="tx1"/>
              </a:solidFill>
              <a:latin typeface="Arial" panose="020B0604020202020204" pitchFamily="34" charset="0"/>
              <a:ea typeface="Calibri" panose="020F0502020204030204" pitchFamily="34" charset="0"/>
              <a:cs typeface="Arial" panose="020B0604020202020204" pitchFamily="34" charset="0"/>
            </a:endParaRPr>
          </a:p>
          <a:p>
            <a:endParaRPr lang="en-GB" sz="16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marL="83185" indent="0" algn="just">
              <a:spcAft>
                <a:spcPts val="0"/>
              </a:spcAft>
              <a:buNone/>
            </a:pPr>
            <a:endParaRPr lang="bg-BG" dirty="0">
              <a:ea typeface="Times New Roman" panose="02020603050405020304" pitchFamily="18" charset="0"/>
            </a:endParaRPr>
          </a:p>
          <a:p>
            <a:endParaRPr lang="bg-BG" sz="2000" dirty="0"/>
          </a:p>
        </p:txBody>
      </p:sp>
    </p:spTree>
    <p:extLst>
      <p:ext uri="{BB962C8B-B14F-4D97-AF65-F5344CB8AC3E}">
        <p14:creationId xmlns:p14="http://schemas.microsoft.com/office/powerpoint/2010/main" val="156718587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636104" y="715617"/>
            <a:ext cx="10717696" cy="5461346"/>
          </a:xfrm>
        </p:spPr>
        <p:txBody>
          <a:bodyPr>
            <a:normAutofit/>
          </a:bodyPr>
          <a:lstStyle/>
          <a:p>
            <a:pPr marL="368935" indent="-285750" algn="just"/>
            <a:r>
              <a:rPr lang="bg-BG" sz="1600" dirty="0">
                <a:solidFill>
                  <a:schemeClr val="tx1"/>
                </a:solidFill>
                <a:latin typeface="Arial" panose="020B0604020202020204" pitchFamily="34" charset="0"/>
                <a:ea typeface="Calibri" panose="020F0502020204030204" pitchFamily="34" charset="0"/>
                <a:cs typeface="Arial" panose="020B0604020202020204" pitchFamily="34" charset="0"/>
              </a:rPr>
              <a:t>Печатът се поставя в </a:t>
            </a:r>
            <a:r>
              <a:rPr lang="bg-BG" sz="1600" dirty="0" smtClean="0">
                <a:solidFill>
                  <a:schemeClr val="tx1"/>
                </a:solidFill>
                <a:latin typeface="Arial" panose="020B0604020202020204" pitchFamily="34" charset="0"/>
                <a:ea typeface="Calibri" panose="020F0502020204030204" pitchFamily="34" charset="0"/>
                <a:cs typeface="Arial" panose="020B0604020202020204" pitchFamily="34" charset="0"/>
              </a:rPr>
              <a:t> бялата торба </a:t>
            </a:r>
            <a:r>
              <a:rPr lang="bg-BG" sz="1600" dirty="0">
                <a:solidFill>
                  <a:schemeClr val="tx1"/>
                </a:solidFill>
                <a:latin typeface="Arial" panose="020B0604020202020204" pitchFamily="34" charset="0"/>
                <a:ea typeface="Calibri" panose="020F0502020204030204" pitchFamily="34" charset="0"/>
                <a:cs typeface="Arial" panose="020B0604020202020204" pitchFamily="34" charset="0"/>
              </a:rPr>
              <a:t>в отделен запечатан плик, след като СИК/ПСИК приключи с копирането, подписването и подпечатването на копията от протокола на СИК и след подпечатване на пакетите с изборните книжа.</a:t>
            </a:r>
          </a:p>
          <a:p>
            <a:pPr algn="just"/>
            <a:r>
              <a:rPr lang="bg-BG" sz="1600" dirty="0" smtClean="0">
                <a:solidFill>
                  <a:schemeClr val="tx1"/>
                </a:solidFill>
                <a:latin typeface="Arial" panose="020B0604020202020204" pitchFamily="34" charset="0"/>
                <a:ea typeface="Calibri" panose="020F0502020204030204" pitchFamily="34" charset="0"/>
                <a:cs typeface="Arial" panose="020B0604020202020204" pitchFamily="34" charset="0"/>
              </a:rPr>
              <a:t>Пакетът </a:t>
            </a:r>
            <a:r>
              <a:rPr lang="bg-BG" sz="1600" dirty="0">
                <a:solidFill>
                  <a:schemeClr val="tx1"/>
                </a:solidFill>
                <a:latin typeface="Arial" panose="020B0604020202020204" pitchFamily="34" charset="0"/>
                <a:ea typeface="Calibri" panose="020F0502020204030204" pitchFamily="34" charset="0"/>
                <a:cs typeface="Arial" panose="020B0604020202020204" pitchFamily="34" charset="0"/>
              </a:rPr>
              <a:t>с надпис „Неизползвани бюлетини на СИК № …….“, пликът с неизползваната хартия за машинно гласуване, както и другите помощни и технически материали, получени от общинската администрация, като кутия за отрязъците с номерата на бюлетините, неизползвани хартиени ленти, маркери, лепило, линийки, химикалки, не се поставят в чувала (торбата), а се опаковат отделно и се предават на общинската администрация.</a:t>
            </a:r>
            <a:endParaRPr lang="en-GB" sz="16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gn="just"/>
            <a:r>
              <a:rPr lang="bg-BG" sz="1600" dirty="0">
                <a:solidFill>
                  <a:schemeClr val="tx1"/>
                </a:solidFill>
                <a:latin typeface="Arial" panose="020B0604020202020204" pitchFamily="34" charset="0"/>
                <a:ea typeface="Calibri" panose="020F0502020204030204" pitchFamily="34" charset="0"/>
                <a:cs typeface="Arial" panose="020B0604020202020204" pitchFamily="34" charset="0"/>
              </a:rPr>
              <a:t>Чувалът (торбата) с книжата се завързва. Около възела на чувала (торбата) се залепва хартиена лента с изписани върху нея пълният 9-цифрен номер на секцията и собствено и фамилно име на всички членове на СИК. Хартиената лента се подпечатва и подписва от всички членове на СИК. При залепването на хартиената лента да не се използва тиксо. Върху чувала (торбата) се залепва хартиен етикет с надпис: „Избори за народни представители на 27 октомври 2024 г.“, и пълният 9-цифрен номер на секцията. При невъзможност да бъде залепен хартиен етикет, надписът може да бъде изписан и с маркер върху чувала (торбата).</a:t>
            </a:r>
            <a:endParaRPr lang="en-GB" sz="16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948510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858077" y="235366"/>
            <a:ext cx="10515600" cy="1325563"/>
          </a:xfrm>
        </p:spPr>
        <p:txBody>
          <a:bodyPr>
            <a:normAutofit/>
          </a:bodyPr>
          <a:lstStyle/>
          <a:p>
            <a:r>
              <a:rPr lang="bg-BG" sz="3200" b="1" dirty="0">
                <a:latin typeface="+mn-lt"/>
              </a:rPr>
              <a:t>ЗАСЕДАНИЯ НА СИК И ВЗЕМАНЕ НА РЕШЕНИЯ</a:t>
            </a:r>
          </a:p>
        </p:txBody>
      </p:sp>
      <p:sp>
        <p:nvSpPr>
          <p:cNvPr id="3" name="Контейнер за съдържание 2"/>
          <p:cNvSpPr>
            <a:spLocks noGrp="1"/>
          </p:cNvSpPr>
          <p:nvPr>
            <p:ph idx="1"/>
          </p:nvPr>
        </p:nvSpPr>
        <p:spPr>
          <a:xfrm>
            <a:off x="503583" y="1560929"/>
            <a:ext cx="10850217" cy="4616034"/>
          </a:xfrm>
        </p:spPr>
        <p:txBody>
          <a:bodyPr/>
          <a:lstStyle/>
          <a:p>
            <a:r>
              <a:rPr lang="bg-BG" sz="2400" dirty="0"/>
              <a:t>ЗАСЕДАНИЯТА СА ЗАКОННИ, АКО ПРИСЪСТВАТ ПОВЕЧЕ ОТ ПОЛОВИНАТА ОТ СЪСТАВА </a:t>
            </a:r>
            <a:r>
              <a:rPr lang="bg-BG" sz="2400" dirty="0" smtClean="0"/>
              <a:t>ИМ</a:t>
            </a:r>
          </a:p>
          <a:p>
            <a:endParaRPr lang="bg-BG" sz="2400" dirty="0"/>
          </a:p>
          <a:p>
            <a:pPr marL="0" indent="0">
              <a:buNone/>
            </a:pPr>
            <a:endParaRPr lang="bg-BG" sz="2400" dirty="0"/>
          </a:p>
          <a:p>
            <a:pPr marL="0" indent="0">
              <a:buNone/>
            </a:pPr>
            <a:endParaRPr lang="bg-BG" sz="2400" dirty="0"/>
          </a:p>
          <a:p>
            <a:r>
              <a:rPr lang="bg-BG" sz="2400" dirty="0"/>
              <a:t>ЗАКОНОСЪОБРАЗНИ РЕШЕНИЯ СЕ ВЗЕМАТ С МНОЗИНСТВО </a:t>
            </a:r>
            <a:r>
              <a:rPr lang="bg-BG" sz="2400" b="1" dirty="0"/>
              <a:t>2/3</a:t>
            </a:r>
            <a:r>
              <a:rPr lang="bg-BG" sz="2400" dirty="0"/>
              <a:t> ОТ ПРИСЪСТВАЩИТЕ:</a:t>
            </a:r>
          </a:p>
          <a:p>
            <a:pPr marL="0" indent="0">
              <a:buNone/>
            </a:pPr>
            <a:endParaRPr lang="bg-BG" dirty="0"/>
          </a:p>
          <a:p>
            <a:pPr marL="0" indent="0">
              <a:buNone/>
            </a:pPr>
            <a:endParaRPr lang="bg-BG" dirty="0"/>
          </a:p>
        </p:txBody>
      </p:sp>
      <p:graphicFrame>
        <p:nvGraphicFramePr>
          <p:cNvPr id="5" name="Таблица 4">
            <a:extLst>
              <a:ext uri="{FF2B5EF4-FFF2-40B4-BE49-F238E27FC236}">
                <a16:creationId xmlns:a16="http://schemas.microsoft.com/office/drawing/2014/main" id="{D49FB5B9-F2A8-4EC7-BB2B-67F91468D525}"/>
              </a:ext>
            </a:extLst>
          </p:cNvPr>
          <p:cNvGraphicFramePr>
            <a:graphicFrameLocks noGrp="1"/>
          </p:cNvGraphicFramePr>
          <p:nvPr>
            <p:extLst>
              <p:ext uri="{D42A27DB-BD31-4B8C-83A1-F6EECF244321}">
                <p14:modId xmlns:p14="http://schemas.microsoft.com/office/powerpoint/2010/main" val="3648266042"/>
              </p:ext>
            </p:extLst>
          </p:nvPr>
        </p:nvGraphicFramePr>
        <p:xfrm>
          <a:off x="2129424" y="4781005"/>
          <a:ext cx="9519190" cy="1526586"/>
        </p:xfrm>
        <a:graphic>
          <a:graphicData uri="http://schemas.openxmlformats.org/drawingml/2006/table">
            <a:tbl>
              <a:tblPr firstRow="1" firstCol="1" bandRow="1"/>
              <a:tblGrid>
                <a:gridCol w="6560315">
                  <a:extLst>
                    <a:ext uri="{9D8B030D-6E8A-4147-A177-3AD203B41FA5}">
                      <a16:colId xmlns:a16="http://schemas.microsoft.com/office/drawing/2014/main" val="248246589"/>
                    </a:ext>
                  </a:extLst>
                </a:gridCol>
                <a:gridCol w="591775">
                  <a:extLst>
                    <a:ext uri="{9D8B030D-6E8A-4147-A177-3AD203B41FA5}">
                      <a16:colId xmlns:a16="http://schemas.microsoft.com/office/drawing/2014/main" val="1150054622"/>
                    </a:ext>
                  </a:extLst>
                </a:gridCol>
                <a:gridCol w="591775">
                  <a:extLst>
                    <a:ext uri="{9D8B030D-6E8A-4147-A177-3AD203B41FA5}">
                      <a16:colId xmlns:a16="http://schemas.microsoft.com/office/drawing/2014/main" val="855058136"/>
                    </a:ext>
                  </a:extLst>
                </a:gridCol>
                <a:gridCol w="591775">
                  <a:extLst>
                    <a:ext uri="{9D8B030D-6E8A-4147-A177-3AD203B41FA5}">
                      <a16:colId xmlns:a16="http://schemas.microsoft.com/office/drawing/2014/main" val="256353238"/>
                    </a:ext>
                  </a:extLst>
                </a:gridCol>
                <a:gridCol w="591775">
                  <a:extLst>
                    <a:ext uri="{9D8B030D-6E8A-4147-A177-3AD203B41FA5}">
                      <a16:colId xmlns:a16="http://schemas.microsoft.com/office/drawing/2014/main" val="3594320301"/>
                    </a:ext>
                  </a:extLst>
                </a:gridCol>
                <a:gridCol w="591775">
                  <a:extLst>
                    <a:ext uri="{9D8B030D-6E8A-4147-A177-3AD203B41FA5}">
                      <a16:colId xmlns:a16="http://schemas.microsoft.com/office/drawing/2014/main" val="720863741"/>
                    </a:ext>
                  </a:extLst>
                </a:gridCol>
              </a:tblGrid>
              <a:tr h="685051">
                <a:tc>
                  <a:txBody>
                    <a:bodyPr/>
                    <a:lstStyle/>
                    <a:p>
                      <a:pPr fontAlgn="ctr">
                        <a:lnSpc>
                          <a:spcPts val="1200"/>
                        </a:lnSpc>
                      </a:pPr>
                      <a:r>
                        <a:rPr lang="bg-BG" sz="2400" b="1" dirty="0">
                          <a:effectLst/>
                          <a:latin typeface="+mn-lt"/>
                          <a:ea typeface="Times New Roman" panose="02020603050405020304" pitchFamily="18" charset="0"/>
                          <a:cs typeface="Calibri" panose="020F0502020204030204" pitchFamily="34" charset="0"/>
                        </a:rPr>
                        <a:t>Брой на присъстващите членове на СИК</a:t>
                      </a:r>
                      <a:endParaRPr lang="bg-BG" sz="2400" dirty="0">
                        <a:effectLst/>
                        <a:latin typeface="+mn-lt"/>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lnSpc>
                          <a:spcPts val="1200"/>
                        </a:lnSpc>
                      </a:pPr>
                      <a:r>
                        <a:rPr lang="bg-BG" sz="2400" b="1" dirty="0">
                          <a:effectLst/>
                          <a:latin typeface="+mn-lt"/>
                          <a:ea typeface="Times New Roman" panose="02020603050405020304" pitchFamily="18" charset="0"/>
                          <a:cs typeface="Calibri" panose="020F0502020204030204" pitchFamily="34" charset="0"/>
                        </a:rPr>
                        <a:t>7</a:t>
                      </a:r>
                      <a:endParaRPr lang="bg-BG" sz="2400" dirty="0">
                        <a:effectLst/>
                        <a:latin typeface="+mn-lt"/>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lnSpc>
                          <a:spcPts val="1200"/>
                        </a:lnSpc>
                      </a:pPr>
                      <a:r>
                        <a:rPr lang="bg-BG" sz="2400" b="1" dirty="0">
                          <a:effectLst/>
                          <a:latin typeface="+mn-lt"/>
                          <a:ea typeface="Times New Roman" panose="02020603050405020304" pitchFamily="18" charset="0"/>
                          <a:cs typeface="Calibri" panose="020F0502020204030204" pitchFamily="34" charset="0"/>
                        </a:rPr>
                        <a:t>6</a:t>
                      </a:r>
                      <a:endParaRPr lang="bg-BG" sz="2400" dirty="0">
                        <a:effectLst/>
                        <a:latin typeface="+mn-lt"/>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lnSpc>
                          <a:spcPts val="1200"/>
                        </a:lnSpc>
                      </a:pPr>
                      <a:r>
                        <a:rPr lang="bg-BG" sz="2400" b="1" dirty="0">
                          <a:effectLst/>
                          <a:latin typeface="+mn-lt"/>
                          <a:ea typeface="Times New Roman" panose="02020603050405020304" pitchFamily="18" charset="0"/>
                          <a:cs typeface="Calibri" panose="020F0502020204030204" pitchFamily="34" charset="0"/>
                        </a:rPr>
                        <a:t>5</a:t>
                      </a:r>
                      <a:endParaRPr lang="bg-BG" sz="2400" dirty="0">
                        <a:effectLst/>
                        <a:latin typeface="+mn-lt"/>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lnSpc>
                          <a:spcPts val="1200"/>
                        </a:lnSpc>
                      </a:pPr>
                      <a:r>
                        <a:rPr lang="bg-BG" sz="2400" b="1" dirty="0">
                          <a:effectLst/>
                          <a:latin typeface="+mn-lt"/>
                          <a:ea typeface="Times New Roman" panose="02020603050405020304" pitchFamily="18" charset="0"/>
                          <a:cs typeface="Calibri" panose="020F0502020204030204" pitchFamily="34" charset="0"/>
                        </a:rPr>
                        <a:t>4</a:t>
                      </a:r>
                      <a:endParaRPr lang="bg-BG" sz="2400" dirty="0">
                        <a:effectLst/>
                        <a:latin typeface="+mn-lt"/>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lnSpc>
                          <a:spcPts val="1200"/>
                        </a:lnSpc>
                      </a:pPr>
                      <a:r>
                        <a:rPr lang="bg-BG" sz="2400" dirty="0" smtClean="0">
                          <a:effectLst/>
                          <a:latin typeface="+mn-lt"/>
                          <a:ea typeface="Times New Roman" panose="02020603050405020304" pitchFamily="18" charset="0"/>
                          <a:cs typeface="Calibri" panose="020F0502020204030204" pitchFamily="34" charset="0"/>
                        </a:rPr>
                        <a:t>3</a:t>
                      </a:r>
                      <a:endParaRPr lang="bg-BG" sz="2400" dirty="0">
                        <a:effectLst/>
                        <a:latin typeface="+mn-lt"/>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5038827"/>
                  </a:ext>
                </a:extLst>
              </a:tr>
              <a:tr h="841535">
                <a:tc>
                  <a:txBody>
                    <a:bodyPr/>
                    <a:lstStyle/>
                    <a:p>
                      <a:pPr fontAlgn="ctr">
                        <a:lnSpc>
                          <a:spcPts val="1200"/>
                        </a:lnSpc>
                      </a:pPr>
                      <a:r>
                        <a:rPr lang="bg-BG" sz="2400" b="1" dirty="0">
                          <a:effectLst/>
                          <a:latin typeface="+mn-lt"/>
                          <a:ea typeface="Times New Roman" panose="02020603050405020304" pitchFamily="18" charset="0"/>
                          <a:cs typeface="Calibri" panose="020F0502020204030204" pitchFamily="34" charset="0"/>
                        </a:rPr>
                        <a:t>Предложението се приема, ако за него са</a:t>
                      </a:r>
                    </a:p>
                    <a:p>
                      <a:pPr fontAlgn="ctr">
                        <a:lnSpc>
                          <a:spcPts val="1200"/>
                        </a:lnSpc>
                      </a:pPr>
                      <a:endParaRPr lang="bg-BG" sz="2400" b="1" dirty="0">
                        <a:effectLst/>
                        <a:latin typeface="+mn-lt"/>
                        <a:ea typeface="Times New Roman" panose="02020603050405020304" pitchFamily="18" charset="0"/>
                        <a:cs typeface="Calibri" panose="020F0502020204030204" pitchFamily="34" charset="0"/>
                      </a:endParaRPr>
                    </a:p>
                    <a:p>
                      <a:pPr fontAlgn="ctr">
                        <a:lnSpc>
                          <a:spcPts val="1200"/>
                        </a:lnSpc>
                      </a:pPr>
                      <a:r>
                        <a:rPr lang="bg-BG" sz="2400" b="1" dirty="0" smtClean="0">
                          <a:effectLst/>
                          <a:latin typeface="+mn-lt"/>
                          <a:ea typeface="Times New Roman" panose="02020603050405020304" pitchFamily="18" charset="0"/>
                          <a:cs typeface="Calibri" panose="020F0502020204030204" pitchFamily="34" charset="0"/>
                        </a:rPr>
                        <a:t>гласували </a:t>
                      </a:r>
                      <a:r>
                        <a:rPr lang="bg-BG" sz="2400" b="1" dirty="0">
                          <a:effectLst/>
                          <a:latin typeface="+mn-lt"/>
                          <a:ea typeface="Times New Roman" panose="02020603050405020304" pitchFamily="18" charset="0"/>
                          <a:cs typeface="Calibri" panose="020F0502020204030204" pitchFamily="34" charset="0"/>
                        </a:rPr>
                        <a:t>„ЗА”</a:t>
                      </a:r>
                      <a:endParaRPr lang="bg-BG" sz="2400" dirty="0">
                        <a:effectLst/>
                        <a:latin typeface="+mn-lt"/>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ts val="1200"/>
                        </a:lnSpc>
                      </a:pPr>
                      <a:r>
                        <a:rPr lang="bg-BG" sz="2400" b="1" dirty="0">
                          <a:effectLst/>
                          <a:latin typeface="+mn-lt"/>
                          <a:ea typeface="Times New Roman" panose="02020603050405020304" pitchFamily="18" charset="0"/>
                          <a:cs typeface="Calibri" panose="020F0502020204030204" pitchFamily="34" charset="0"/>
                        </a:rPr>
                        <a:t>5</a:t>
                      </a:r>
                      <a:endParaRPr lang="bg-BG" sz="2400" dirty="0">
                        <a:effectLst/>
                        <a:latin typeface="+mn-lt"/>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ts val="1200"/>
                        </a:lnSpc>
                      </a:pPr>
                      <a:r>
                        <a:rPr lang="bg-BG" sz="2400" b="1" dirty="0">
                          <a:effectLst/>
                          <a:latin typeface="+mn-lt"/>
                          <a:ea typeface="Times New Roman" panose="02020603050405020304" pitchFamily="18" charset="0"/>
                          <a:cs typeface="Calibri" panose="020F0502020204030204" pitchFamily="34" charset="0"/>
                        </a:rPr>
                        <a:t>4</a:t>
                      </a:r>
                      <a:endParaRPr lang="bg-BG" sz="2400" dirty="0">
                        <a:effectLst/>
                        <a:latin typeface="+mn-lt"/>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ts val="1200"/>
                        </a:lnSpc>
                      </a:pPr>
                      <a:r>
                        <a:rPr lang="bg-BG" sz="2400" b="1" dirty="0">
                          <a:effectLst/>
                          <a:latin typeface="+mn-lt"/>
                          <a:ea typeface="Times New Roman" panose="02020603050405020304" pitchFamily="18" charset="0"/>
                          <a:cs typeface="Calibri" panose="020F0502020204030204" pitchFamily="34" charset="0"/>
                        </a:rPr>
                        <a:t>4</a:t>
                      </a:r>
                      <a:endParaRPr lang="bg-BG" sz="2400" dirty="0">
                        <a:effectLst/>
                        <a:latin typeface="+mn-lt"/>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ts val="1200"/>
                        </a:lnSpc>
                      </a:pPr>
                      <a:r>
                        <a:rPr lang="bg-BG" sz="2400" b="1" dirty="0">
                          <a:effectLst/>
                          <a:latin typeface="+mn-lt"/>
                          <a:ea typeface="Times New Roman" panose="02020603050405020304" pitchFamily="18" charset="0"/>
                          <a:cs typeface="Calibri" panose="020F0502020204030204" pitchFamily="34" charset="0"/>
                        </a:rPr>
                        <a:t>3</a:t>
                      </a:r>
                      <a:endParaRPr lang="bg-BG" sz="2400" dirty="0">
                        <a:effectLst/>
                        <a:latin typeface="+mn-lt"/>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ts val="1200"/>
                        </a:lnSpc>
                      </a:pPr>
                      <a:r>
                        <a:rPr lang="bg-BG" sz="2400" dirty="0" smtClean="0">
                          <a:effectLst/>
                          <a:latin typeface="+mn-lt"/>
                          <a:ea typeface="Times New Roman" panose="02020603050405020304" pitchFamily="18" charset="0"/>
                          <a:cs typeface="Calibri" panose="020F0502020204030204" pitchFamily="34" charset="0"/>
                        </a:rPr>
                        <a:t>2</a:t>
                      </a:r>
                      <a:endParaRPr lang="bg-BG" sz="2400" dirty="0">
                        <a:effectLst/>
                        <a:latin typeface="+mn-lt"/>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2104800"/>
                  </a:ext>
                </a:extLst>
              </a:tr>
            </a:tbl>
          </a:graphicData>
        </a:graphic>
      </p:graphicFrame>
      <p:graphicFrame>
        <p:nvGraphicFramePr>
          <p:cNvPr id="7" name="Таблица 6">
            <a:extLst>
              <a:ext uri="{FF2B5EF4-FFF2-40B4-BE49-F238E27FC236}">
                <a16:creationId xmlns:a16="http://schemas.microsoft.com/office/drawing/2014/main" id="{6CCF2D8D-06ED-4177-94C1-00362AFB92F2}"/>
              </a:ext>
            </a:extLst>
          </p:cNvPr>
          <p:cNvGraphicFramePr>
            <a:graphicFrameLocks noGrp="1"/>
          </p:cNvGraphicFramePr>
          <p:nvPr>
            <p:extLst>
              <p:ext uri="{D42A27DB-BD31-4B8C-83A1-F6EECF244321}">
                <p14:modId xmlns:p14="http://schemas.microsoft.com/office/powerpoint/2010/main" val="3701370504"/>
              </p:ext>
            </p:extLst>
          </p:nvPr>
        </p:nvGraphicFramePr>
        <p:xfrm>
          <a:off x="2229634" y="2537063"/>
          <a:ext cx="9418980" cy="1290570"/>
        </p:xfrm>
        <a:graphic>
          <a:graphicData uri="http://schemas.openxmlformats.org/drawingml/2006/table">
            <a:tbl>
              <a:tblPr firstRow="1" firstCol="1" bandRow="1"/>
              <a:tblGrid>
                <a:gridCol w="7950322">
                  <a:extLst>
                    <a:ext uri="{9D8B030D-6E8A-4147-A177-3AD203B41FA5}">
                      <a16:colId xmlns:a16="http://schemas.microsoft.com/office/drawing/2014/main" val="3582807254"/>
                    </a:ext>
                  </a:extLst>
                </a:gridCol>
                <a:gridCol w="734329">
                  <a:extLst>
                    <a:ext uri="{9D8B030D-6E8A-4147-A177-3AD203B41FA5}">
                      <a16:colId xmlns:a16="http://schemas.microsoft.com/office/drawing/2014/main" val="1669456875"/>
                    </a:ext>
                  </a:extLst>
                </a:gridCol>
                <a:gridCol w="734329">
                  <a:extLst>
                    <a:ext uri="{9D8B030D-6E8A-4147-A177-3AD203B41FA5}">
                      <a16:colId xmlns:a16="http://schemas.microsoft.com/office/drawing/2014/main" val="1431489468"/>
                    </a:ext>
                  </a:extLst>
                </a:gridCol>
              </a:tblGrid>
              <a:tr h="627630">
                <a:tc>
                  <a:txBody>
                    <a:bodyPr/>
                    <a:lstStyle/>
                    <a:p>
                      <a:pPr marL="0" marR="0" lvl="0" indent="0" algn="l" defTabSz="914400" rtl="0" eaLnBrk="1" fontAlgn="ctr" latinLnBrk="0" hangingPunct="1">
                        <a:lnSpc>
                          <a:spcPts val="1200"/>
                        </a:lnSpc>
                        <a:spcBef>
                          <a:spcPts val="0"/>
                        </a:spcBef>
                        <a:spcAft>
                          <a:spcPts val="0"/>
                        </a:spcAft>
                        <a:buClrTx/>
                        <a:buSzTx/>
                        <a:buFontTx/>
                        <a:buNone/>
                        <a:tabLst/>
                        <a:defRPr/>
                      </a:pPr>
                      <a:endParaRPr kumimoji="0" lang="bg-BG" sz="2400" b="1" i="0" u="none" strike="noStrike" kern="1200" cap="none" spc="0" normalizeH="0" baseline="0" noProof="0" dirty="0" smtClean="0">
                        <a:ln>
                          <a:noFill/>
                        </a:ln>
                        <a:solidFill>
                          <a:prstClr val="black"/>
                        </a:solidFill>
                        <a:effectLst/>
                        <a:uLnTx/>
                        <a:uFillTx/>
                        <a:latin typeface="+mn-lt"/>
                        <a:ea typeface="Times New Roman" panose="02020603050405020304" pitchFamily="18" charset="0"/>
                        <a:cs typeface="Calibri" panose="020F0502020204030204" pitchFamily="34" charset="0"/>
                      </a:endParaRPr>
                    </a:p>
                    <a:p>
                      <a:pPr marL="0" marR="0" lvl="0" indent="0" algn="l" defTabSz="914400" rtl="0" eaLnBrk="1" fontAlgn="ctr" latinLnBrk="0" hangingPunct="1">
                        <a:lnSpc>
                          <a:spcPts val="1200"/>
                        </a:lnSpc>
                        <a:spcBef>
                          <a:spcPts val="0"/>
                        </a:spcBef>
                        <a:spcAft>
                          <a:spcPts val="0"/>
                        </a:spcAft>
                        <a:buClrTx/>
                        <a:buSzTx/>
                        <a:buFontTx/>
                        <a:buNone/>
                        <a:tabLst/>
                        <a:defRPr/>
                      </a:pPr>
                      <a:r>
                        <a:rPr kumimoji="0" lang="bg-BG" sz="2400" b="1" i="0" u="none" strike="noStrike" kern="1200" cap="none" spc="0" normalizeH="0" baseline="0" noProof="0" dirty="0" smtClean="0">
                          <a:ln>
                            <a:noFill/>
                          </a:ln>
                          <a:solidFill>
                            <a:prstClr val="black"/>
                          </a:solidFill>
                          <a:effectLst/>
                          <a:uLnTx/>
                          <a:uFillTx/>
                          <a:latin typeface="+mn-lt"/>
                          <a:ea typeface="Times New Roman" panose="02020603050405020304" pitchFamily="18" charset="0"/>
                          <a:cs typeface="Calibri" panose="020F0502020204030204" pitchFamily="34" charset="0"/>
                        </a:rPr>
                        <a:t>Брой на назначените членове на СИК</a:t>
                      </a:r>
                      <a:endParaRPr lang="en-US" sz="2400" b="1" dirty="0" smtClean="0">
                        <a:effectLst/>
                        <a:latin typeface="+mn-lt"/>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lnSpc>
                          <a:spcPts val="1200"/>
                        </a:lnSpc>
                      </a:pPr>
                      <a:r>
                        <a:rPr lang="bg-BG" sz="2400" b="1" dirty="0" smtClean="0">
                          <a:effectLst/>
                          <a:latin typeface="Calibri" panose="020F0502020204030204" pitchFamily="34" charset="0"/>
                          <a:ea typeface="Times New Roman" panose="02020603050405020304" pitchFamily="18" charset="0"/>
                          <a:cs typeface="Calibri" panose="020F0502020204030204" pitchFamily="34" charset="0"/>
                        </a:rPr>
                        <a:t>7</a:t>
                      </a:r>
                      <a:endParaRPr lang="bg-BG" sz="24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lnSpc>
                          <a:spcPts val="1200"/>
                        </a:lnSpc>
                      </a:pPr>
                      <a:r>
                        <a:rPr lang="bg-BG" sz="2400" b="1" dirty="0" smtClean="0">
                          <a:effectLst/>
                          <a:latin typeface="Calibri" panose="020F0502020204030204" pitchFamily="34" charset="0"/>
                          <a:ea typeface="Times New Roman" panose="02020603050405020304" pitchFamily="18" charset="0"/>
                          <a:cs typeface="Calibri" panose="020F0502020204030204" pitchFamily="34" charset="0"/>
                        </a:rPr>
                        <a:t>5</a:t>
                      </a:r>
                      <a:endParaRPr lang="bg-BG" sz="24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41127147"/>
                  </a:ext>
                </a:extLst>
              </a:tr>
              <a:tr h="640177">
                <a:tc>
                  <a:txBody>
                    <a:bodyPr/>
                    <a:lstStyle/>
                    <a:p>
                      <a:pPr marL="0" marR="0" lvl="0" indent="0" algn="l" defTabSz="914400" rtl="0" eaLnBrk="1" fontAlgn="ctr" latinLnBrk="0" hangingPunct="1">
                        <a:lnSpc>
                          <a:spcPts val="1200"/>
                        </a:lnSpc>
                        <a:spcBef>
                          <a:spcPts val="0"/>
                        </a:spcBef>
                        <a:spcAft>
                          <a:spcPts val="0"/>
                        </a:spcAft>
                        <a:buClrTx/>
                        <a:buSzTx/>
                        <a:buFontTx/>
                        <a:buNone/>
                        <a:tabLst/>
                        <a:defRPr/>
                      </a:pPr>
                      <a:endParaRPr kumimoji="0" lang="bg-BG" sz="2400" b="1" i="0" u="none" strike="noStrike" kern="1200" cap="none" spc="0" normalizeH="0" baseline="0" noProof="0" dirty="0" smtClean="0">
                        <a:ln>
                          <a:noFill/>
                        </a:ln>
                        <a:solidFill>
                          <a:prstClr val="black"/>
                        </a:solidFill>
                        <a:effectLst/>
                        <a:uLnTx/>
                        <a:uFillTx/>
                        <a:latin typeface="+mn-lt"/>
                        <a:ea typeface="Times New Roman" panose="02020603050405020304" pitchFamily="18" charset="0"/>
                        <a:cs typeface="Calibri" panose="020F0502020204030204" pitchFamily="34" charset="0"/>
                      </a:endParaRPr>
                    </a:p>
                    <a:p>
                      <a:pPr marL="0" marR="0" lvl="0" indent="0" algn="l" defTabSz="914400" rtl="0" eaLnBrk="1" fontAlgn="ctr" latinLnBrk="0" hangingPunct="1">
                        <a:lnSpc>
                          <a:spcPts val="1200"/>
                        </a:lnSpc>
                        <a:spcBef>
                          <a:spcPts val="0"/>
                        </a:spcBef>
                        <a:spcAft>
                          <a:spcPts val="0"/>
                        </a:spcAft>
                        <a:buClrTx/>
                        <a:buSzTx/>
                        <a:buFontTx/>
                        <a:buNone/>
                        <a:tabLst/>
                        <a:defRPr/>
                      </a:pPr>
                      <a:r>
                        <a:rPr kumimoji="0" lang="bg-BG" sz="2400" b="1" i="0" u="none" strike="noStrike" kern="1200" cap="none" spc="0" normalizeH="0" baseline="0" noProof="0" dirty="0" smtClean="0">
                          <a:ln>
                            <a:noFill/>
                          </a:ln>
                          <a:solidFill>
                            <a:prstClr val="black"/>
                          </a:solidFill>
                          <a:effectLst/>
                          <a:uLnTx/>
                          <a:uFillTx/>
                          <a:latin typeface="+mn-lt"/>
                          <a:ea typeface="Times New Roman" panose="02020603050405020304" pitchFamily="18" charset="0"/>
                          <a:cs typeface="Calibri" panose="020F0502020204030204" pitchFamily="34" charset="0"/>
                        </a:rPr>
                        <a:t>Брой на присъстващите членове, осигуряващи</a:t>
                      </a:r>
                    </a:p>
                    <a:p>
                      <a:pPr marL="0" marR="0" lvl="0" indent="0" algn="l" defTabSz="914400" rtl="0" eaLnBrk="1" fontAlgn="ctr" latinLnBrk="0" hangingPunct="1">
                        <a:lnSpc>
                          <a:spcPts val="1200"/>
                        </a:lnSpc>
                        <a:spcBef>
                          <a:spcPts val="0"/>
                        </a:spcBef>
                        <a:spcAft>
                          <a:spcPts val="0"/>
                        </a:spcAft>
                        <a:buClrTx/>
                        <a:buSzTx/>
                        <a:buFontTx/>
                        <a:buNone/>
                        <a:tabLst/>
                        <a:defRPr/>
                      </a:pPr>
                      <a:endParaRPr kumimoji="0" lang="bg-BG" sz="2400" b="1" i="0" u="none" strike="noStrike" kern="1200" cap="none" spc="0" normalizeH="0" baseline="0" noProof="0" dirty="0" smtClean="0">
                        <a:ln>
                          <a:noFill/>
                        </a:ln>
                        <a:solidFill>
                          <a:prstClr val="black"/>
                        </a:solidFill>
                        <a:effectLst/>
                        <a:uLnTx/>
                        <a:uFillTx/>
                        <a:latin typeface="+mn-lt"/>
                        <a:ea typeface="Times New Roman" panose="02020603050405020304" pitchFamily="18" charset="0"/>
                        <a:cs typeface="Calibri" panose="020F0502020204030204" pitchFamily="34" charset="0"/>
                      </a:endParaRPr>
                    </a:p>
                    <a:p>
                      <a:pPr marL="0" marR="0" lvl="0" indent="0" algn="l" defTabSz="914400" rtl="0" eaLnBrk="1" fontAlgn="ctr" latinLnBrk="0" hangingPunct="1">
                        <a:lnSpc>
                          <a:spcPts val="1200"/>
                        </a:lnSpc>
                        <a:spcBef>
                          <a:spcPts val="0"/>
                        </a:spcBef>
                        <a:spcAft>
                          <a:spcPts val="0"/>
                        </a:spcAft>
                        <a:buClrTx/>
                        <a:buSzTx/>
                        <a:buFontTx/>
                        <a:buNone/>
                        <a:tabLst/>
                        <a:defRPr/>
                      </a:pPr>
                      <a:r>
                        <a:rPr kumimoji="0" lang="bg-BG" sz="2400" b="1" i="0" u="none" strike="noStrike" kern="1200" cap="none" spc="0" normalizeH="0" baseline="0" noProof="0" dirty="0" smtClean="0">
                          <a:ln>
                            <a:noFill/>
                          </a:ln>
                          <a:solidFill>
                            <a:prstClr val="black"/>
                          </a:solidFill>
                          <a:effectLst/>
                          <a:uLnTx/>
                          <a:uFillTx/>
                          <a:latin typeface="+mn-lt"/>
                          <a:ea typeface="Times New Roman" panose="02020603050405020304" pitchFamily="18" charset="0"/>
                          <a:cs typeface="Calibri" panose="020F0502020204030204" pitchFamily="34" charset="0"/>
                        </a:rPr>
                        <a:t>кворум за провеждане на заседанията</a:t>
                      </a:r>
                      <a:endParaRPr kumimoji="0" lang="en-US" sz="2400" b="1" i="0" u="none" strike="noStrike" kern="1200" cap="none" spc="0" normalizeH="0" baseline="0" noProof="0" dirty="0" smtClean="0">
                        <a:ln>
                          <a:noFill/>
                        </a:ln>
                        <a:solidFill>
                          <a:prstClr val="black"/>
                        </a:solidFill>
                        <a:effectLst/>
                        <a:uLnTx/>
                        <a:uFillTx/>
                        <a:latin typeface="+mn-lt"/>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ts val="1200"/>
                        </a:lnSpc>
                      </a:pPr>
                      <a:r>
                        <a:rPr lang="bg-BG" sz="2400" b="1" dirty="0" smtClean="0">
                          <a:effectLst/>
                          <a:latin typeface="Calibri" panose="020F0502020204030204" pitchFamily="34" charset="0"/>
                          <a:ea typeface="Times New Roman" panose="02020603050405020304" pitchFamily="18" charset="0"/>
                          <a:cs typeface="Calibri" panose="020F0502020204030204" pitchFamily="34" charset="0"/>
                        </a:rPr>
                        <a:t>4</a:t>
                      </a:r>
                      <a:endParaRPr lang="bg-BG" sz="24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ts val="1200"/>
                        </a:lnSpc>
                      </a:pPr>
                      <a:r>
                        <a:rPr lang="bg-BG" sz="2400" b="1" dirty="0" smtClean="0">
                          <a:effectLst/>
                          <a:latin typeface="Calibri" panose="020F0502020204030204" pitchFamily="34" charset="0"/>
                          <a:ea typeface="Times New Roman" panose="02020603050405020304" pitchFamily="18" charset="0"/>
                          <a:cs typeface="Calibri" panose="020F0502020204030204" pitchFamily="34" charset="0"/>
                        </a:rPr>
                        <a:t>3</a:t>
                      </a:r>
                      <a:endParaRPr lang="bg-BG" sz="24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7932564"/>
                  </a:ext>
                </a:extLst>
              </a:tr>
            </a:tbl>
          </a:graphicData>
        </a:graphic>
      </p:graphicFrame>
    </p:spTree>
    <p:extLst>
      <p:ext uri="{BB962C8B-B14F-4D97-AF65-F5344CB8AC3E}">
        <p14:creationId xmlns:p14="http://schemas.microsoft.com/office/powerpoint/2010/main" val="338606544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5CDC2B3B-2485-4D36-AF22-EBB8FC235E36}"/>
              </a:ext>
            </a:extLst>
          </p:cNvPr>
          <p:cNvSpPr>
            <a:spLocks noGrp="1"/>
          </p:cNvSpPr>
          <p:nvPr>
            <p:ph type="title"/>
          </p:nvPr>
        </p:nvSpPr>
        <p:spPr>
          <a:xfrm>
            <a:off x="572089" y="385176"/>
            <a:ext cx="11112137" cy="1183566"/>
          </a:xfrm>
        </p:spPr>
        <p:txBody>
          <a:bodyPr>
            <a:normAutofit fontScale="90000"/>
          </a:bodyPr>
          <a:lstStyle/>
          <a:p>
            <a:r>
              <a:rPr lang="bg-BG" sz="3600" b="1" dirty="0">
                <a:effectLst/>
                <a:latin typeface="+mn-lt"/>
                <a:ea typeface="Times New Roman" panose="02020603050405020304" pitchFamily="18" charset="0"/>
              </a:rPr>
              <a:t>Предаване на специализираното устройство за машинно гласуване</a:t>
            </a:r>
            <a:endParaRPr lang="bg-BG" sz="3600" dirty="0">
              <a:latin typeface="+mn-lt"/>
            </a:endParaRPr>
          </a:p>
        </p:txBody>
      </p:sp>
      <p:sp>
        <p:nvSpPr>
          <p:cNvPr id="3" name="Контейнер за съдържание 2">
            <a:extLst>
              <a:ext uri="{FF2B5EF4-FFF2-40B4-BE49-F238E27FC236}">
                <a16:creationId xmlns:a16="http://schemas.microsoft.com/office/drawing/2014/main" id="{F2280A99-6970-40ED-A002-C7BB57CB9AC5}"/>
              </a:ext>
            </a:extLst>
          </p:cNvPr>
          <p:cNvSpPr>
            <a:spLocks noGrp="1"/>
          </p:cNvSpPr>
          <p:nvPr>
            <p:ph idx="1"/>
          </p:nvPr>
        </p:nvSpPr>
        <p:spPr>
          <a:xfrm>
            <a:off x="788566" y="1964208"/>
            <a:ext cx="10679184" cy="4893792"/>
          </a:xfrm>
        </p:spPr>
        <p:txBody>
          <a:bodyPr>
            <a:noAutofit/>
          </a:bodyPr>
          <a:lstStyle/>
          <a:p>
            <a:pPr indent="0" algn="just">
              <a:lnSpc>
                <a:spcPts val="2040"/>
              </a:lnSpc>
              <a:buNone/>
            </a:pPr>
            <a:r>
              <a:rPr lang="bg-BG"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Членовете на СИК предават на представител на </a:t>
            </a:r>
            <a:r>
              <a:rPr lang="bg-BG" sz="16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a:t>
            </a:r>
            <a:r>
              <a:rPr lang="bg-BG" sz="1600" dirty="0" err="1" smtClean="0">
                <a:solidFill>
                  <a:schemeClr val="tx1"/>
                </a:solidFill>
                <a:latin typeface="Arial" panose="020B0604020202020204" pitchFamily="34" charset="0"/>
                <a:ea typeface="Times New Roman" panose="02020603050405020304" pitchFamily="18" charset="0"/>
                <a:cs typeface="Arial" panose="020B0604020202020204" pitchFamily="34" charset="0"/>
              </a:rPr>
              <a:t>Сиела</a:t>
            </a:r>
            <a:r>
              <a:rPr lang="bg-BG" sz="16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 Норма“ АД</a:t>
            </a:r>
            <a:r>
              <a:rPr lang="bg-BG"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специализираните устройства за машинно гласуване, както следва:</a:t>
            </a:r>
          </a:p>
          <a:p>
            <a:pPr indent="0" algn="just">
              <a:lnSpc>
                <a:spcPts val="2040"/>
              </a:lnSpc>
              <a:buNone/>
            </a:pPr>
            <a:r>
              <a:rPr lang="bg-BG" sz="16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1. Машина за гласуване с изписан идентификационен номер с параван (странични капаци) към нея и захранващ кабел с адаптер.</a:t>
            </a:r>
          </a:p>
          <a:p>
            <a:pPr indent="0" algn="just">
              <a:lnSpc>
                <a:spcPts val="2040"/>
              </a:lnSpc>
              <a:buNone/>
            </a:pPr>
            <a:r>
              <a:rPr lang="bg-BG" sz="16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2. Батерия за резервно захранване на машината и кабел за свързване на батерията с машината.</a:t>
            </a:r>
          </a:p>
          <a:p>
            <a:pPr indent="0" algn="just">
              <a:lnSpc>
                <a:spcPts val="2040"/>
              </a:lnSpc>
              <a:buNone/>
            </a:pPr>
            <a:r>
              <a:rPr lang="bg-BG" sz="16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3. Един брой електрически удължител.</a:t>
            </a:r>
          </a:p>
          <a:p>
            <a:pPr indent="0" algn="just">
              <a:lnSpc>
                <a:spcPts val="2040"/>
              </a:lnSpc>
              <a:buNone/>
            </a:pPr>
            <a:r>
              <a:rPr lang="bg-BG" sz="16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4. Резервните пломби за запечатване на СУЕМГ, като се посочва техния брой.</a:t>
            </a:r>
          </a:p>
          <a:p>
            <a:pPr indent="0" algn="just">
              <a:lnSpc>
                <a:spcPts val="2040"/>
              </a:lnSpc>
              <a:buNone/>
            </a:pPr>
            <a:r>
              <a:rPr lang="bg-BG" sz="16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Батерията за резервно захранване на машината не се поставя в куфара, а се предава отделно на представителя на „</a:t>
            </a:r>
            <a:r>
              <a:rPr lang="bg-BG" sz="1600" b="1" dirty="0" err="1" smtClean="0">
                <a:solidFill>
                  <a:schemeClr val="tx1"/>
                </a:solidFill>
                <a:latin typeface="Arial" panose="020B0604020202020204" pitchFamily="34" charset="0"/>
                <a:ea typeface="Times New Roman" panose="02020603050405020304" pitchFamily="18" charset="0"/>
                <a:cs typeface="Arial" panose="020B0604020202020204" pitchFamily="34" charset="0"/>
              </a:rPr>
              <a:t>Сиела</a:t>
            </a:r>
            <a:r>
              <a:rPr lang="bg-BG" sz="16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 Норма“ АД, който следва да я опакова по начин, който гарантира нейното надеждно съхранение и транспортиране.</a:t>
            </a:r>
          </a:p>
          <a:p>
            <a:pPr marL="83185" indent="0" algn="just">
              <a:lnSpc>
                <a:spcPts val="2040"/>
              </a:lnSpc>
              <a:buNone/>
            </a:pPr>
            <a:r>
              <a:rPr lang="bg-BG" sz="16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Председателят и секретарят на СИК (зам.-председателят на СИК или членове на СИК, но не по-малко от двама) и представителят на „Сиела Норма“ АД подписват протокол за предаване и приемане на специализирано устройство за машинно гласуване (Приложение 3 от Методическите указания). Протоколът се съставя и подписва в три еднообразни екземпляра – един за СИК и два за „</a:t>
            </a:r>
            <a:r>
              <a:rPr lang="bg-BG" sz="1600" dirty="0" err="1" smtClean="0">
                <a:solidFill>
                  <a:schemeClr val="tx1"/>
                </a:solidFill>
                <a:latin typeface="Arial" panose="020B0604020202020204" pitchFamily="34" charset="0"/>
                <a:ea typeface="Times New Roman" panose="02020603050405020304" pitchFamily="18" charset="0"/>
                <a:cs typeface="Arial" panose="020B0604020202020204" pitchFamily="34" charset="0"/>
              </a:rPr>
              <a:t>Сиела</a:t>
            </a:r>
            <a:r>
              <a:rPr lang="bg-BG" sz="16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 Норма“ АД.</a:t>
            </a:r>
            <a:endParaRPr lang="bg-BG" sz="16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11923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55134" y="385894"/>
            <a:ext cx="11330730" cy="1216403"/>
          </a:xfrm>
        </p:spPr>
        <p:txBody>
          <a:bodyPr>
            <a:normAutofit fontScale="90000"/>
          </a:bodyPr>
          <a:lstStyle/>
          <a:p>
            <a:r>
              <a:rPr lang="bg-BG" sz="3200" b="1" dirty="0" smtClean="0">
                <a:solidFill>
                  <a:prstClr val="black"/>
                </a:solidFill>
                <a:latin typeface="+mn-lt"/>
              </a:rPr>
              <a:t>Транспортиране </a:t>
            </a:r>
            <a:r>
              <a:rPr lang="bg-BG" sz="3200" b="1" dirty="0">
                <a:solidFill>
                  <a:prstClr val="black"/>
                </a:solidFill>
                <a:latin typeface="+mn-lt"/>
              </a:rPr>
              <a:t>на изборните книжа и материали до РИК</a:t>
            </a:r>
            <a:endParaRPr lang="bg-BG" b="1" dirty="0">
              <a:latin typeface="+mn-lt"/>
            </a:endParaRPr>
          </a:p>
        </p:txBody>
      </p:sp>
      <p:sp>
        <p:nvSpPr>
          <p:cNvPr id="3" name="Контейнер за съдържание 2"/>
          <p:cNvSpPr>
            <a:spLocks noGrp="1"/>
          </p:cNvSpPr>
          <p:nvPr>
            <p:ph idx="1"/>
          </p:nvPr>
        </p:nvSpPr>
        <p:spPr>
          <a:xfrm>
            <a:off x="1191238" y="2252151"/>
            <a:ext cx="9630562" cy="4970770"/>
          </a:xfrm>
        </p:spPr>
        <p:txBody>
          <a:bodyPr>
            <a:normAutofit fontScale="25000" lnSpcReduction="20000"/>
          </a:bodyPr>
          <a:lstStyle/>
          <a:p>
            <a:pPr indent="540385" algn="just">
              <a:spcAft>
                <a:spcPts val="0"/>
              </a:spcAft>
            </a:pPr>
            <a:r>
              <a:rPr lang="bg-BG" sz="6400" b="1" dirty="0">
                <a:solidFill>
                  <a:schemeClr val="tx1"/>
                </a:solidFill>
                <a:latin typeface="Arial" panose="020B0604020202020204" pitchFamily="34" charset="0"/>
                <a:ea typeface="Times New Roman" panose="02020603050405020304" pitchFamily="18" charset="0"/>
                <a:cs typeface="Arial" panose="020B0604020202020204" pitchFamily="34" charset="0"/>
              </a:rPr>
              <a:t>Забранява се на членовете на СИК да пренасят протоколите, бюлетините, изборните книжа и други материали по домовете си или на други места освен в РИК и в общината!!!</a:t>
            </a:r>
          </a:p>
          <a:p>
            <a:pPr indent="540385" algn="just"/>
            <a:r>
              <a:rPr lang="bg-BG" sz="64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Председателят, зам.-председателят и секретарят, а при отсъствие на някой от тях член на СИК, предложени от различни партии и коалиции, вземат от избирателната секция за предаване на РИК, съответно на общинската администрация, пликове № 1 и № 2, пакета с комплекта устройство за видеонаблюдение, както и чувала (торбата) с бюлетините и другите изборни книжа.</a:t>
            </a:r>
          </a:p>
          <a:p>
            <a:pPr indent="540385" algn="just"/>
            <a:r>
              <a:rPr lang="bg-BG" sz="6400" dirty="0" smtClean="0">
                <a:solidFill>
                  <a:schemeClr val="tx1"/>
                </a:solidFill>
                <a:latin typeface="Arial" panose="020B0604020202020204" pitchFamily="34" charset="0"/>
                <a:cs typeface="Arial" panose="020B0604020202020204" pitchFamily="34" charset="0"/>
              </a:rPr>
              <a:t>Книжата </a:t>
            </a:r>
            <a:r>
              <a:rPr lang="bg-BG" sz="6400" dirty="0">
                <a:solidFill>
                  <a:schemeClr val="tx1"/>
                </a:solidFill>
                <a:latin typeface="Arial" panose="020B0604020202020204" pitchFamily="34" charset="0"/>
                <a:cs typeface="Arial" panose="020B0604020202020204" pitchFamily="34" charset="0"/>
              </a:rPr>
              <a:t>и материалите се транспортират от секцията (изборното помещение) до РИК и общината със специално организиран транспорт. </a:t>
            </a:r>
            <a:endParaRPr lang="en-US" sz="6400" dirty="0">
              <a:solidFill>
                <a:schemeClr val="tx1"/>
              </a:solidFill>
              <a:latin typeface="Arial" panose="020B0604020202020204" pitchFamily="34" charset="0"/>
              <a:cs typeface="Arial" panose="020B0604020202020204" pitchFamily="34" charset="0"/>
            </a:endParaRPr>
          </a:p>
          <a:p>
            <a:pPr indent="540385" algn="just">
              <a:spcAft>
                <a:spcPts val="0"/>
              </a:spcAft>
            </a:pPr>
            <a:r>
              <a:rPr lang="bg-BG" sz="6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Секционните протоколи </a:t>
            </a:r>
            <a:r>
              <a:rPr lang="bg-BG" sz="6400" dirty="0">
                <a:solidFill>
                  <a:schemeClr val="tx1"/>
                </a:solidFill>
                <a:latin typeface="Arial" panose="020B0604020202020204" pitchFamily="34" charset="0"/>
                <a:ea typeface="Times New Roman" panose="02020603050405020304" pitchFamily="18" charset="0"/>
                <a:cs typeface="Arial" panose="020B0604020202020204" pitchFamily="34" charset="0"/>
              </a:rPr>
              <a:t>се </a:t>
            </a:r>
            <a:r>
              <a:rPr lang="bg-BG" sz="6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предават </a:t>
            </a:r>
            <a:r>
              <a:rPr lang="bg-BG" sz="6400" dirty="0">
                <a:solidFill>
                  <a:schemeClr val="tx1"/>
                </a:solidFill>
                <a:latin typeface="Arial" panose="020B0604020202020204" pitchFamily="34" charset="0"/>
                <a:ea typeface="Times New Roman" panose="02020603050405020304" pitchFamily="18" charset="0"/>
                <a:cs typeface="Arial" panose="020B0604020202020204" pitchFamily="34" charset="0"/>
              </a:rPr>
              <a:t>на РИК </a:t>
            </a:r>
            <a:r>
              <a:rPr lang="bg-BG" sz="6400" b="1" u="sng"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НЕРАЗПЛАСТЕНИ</a:t>
            </a:r>
            <a:r>
              <a:rPr lang="bg-BG" sz="64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a:t>
            </a:r>
            <a:r>
              <a:rPr lang="bg-BG" sz="6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bg-BG" sz="6400" dirty="0">
                <a:solidFill>
                  <a:schemeClr val="tx1"/>
                </a:solidFill>
                <a:latin typeface="Arial" panose="020B0604020202020204" pitchFamily="34" charset="0"/>
                <a:ea typeface="Times New Roman" panose="02020603050405020304" pitchFamily="18" charset="0"/>
                <a:cs typeface="Arial" panose="020B0604020202020204" pitchFamily="34" charset="0"/>
              </a:rPr>
              <a:t>Представителите на СИК проследяват точността на въвеждане на данните от протоколите в Изчислителния пункт (ИП) на РИК</a:t>
            </a:r>
            <a:r>
              <a:rPr lang="bg-BG" sz="6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a:t>
            </a:r>
          </a:p>
          <a:p>
            <a:pPr indent="540385" algn="just">
              <a:spcAft>
                <a:spcPts val="0"/>
              </a:spcAft>
            </a:pPr>
            <a:r>
              <a:rPr lang="ru-RU" sz="6400" dirty="0">
                <a:solidFill>
                  <a:schemeClr val="tx1"/>
                </a:solidFill>
                <a:latin typeface="Arial" panose="020B0604020202020204" pitchFamily="34" charset="0"/>
                <a:ea typeface="Times New Roman" panose="02020603050405020304" pitchFamily="18" charset="0"/>
                <a:cs typeface="Arial" panose="020B0604020202020204" pitchFamily="34" charset="0"/>
              </a:rPr>
              <a:t>В ИП на РИК данните от машинното гласуване се прехвърлят от флаш паметта, поставена в плика с надпис „Флаш памет от машина с идент. № ………………… на СИК №………… за ИП</a:t>
            </a:r>
            <a:r>
              <a:rPr lang="ru-RU" sz="6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a:t>
            </a:r>
          </a:p>
          <a:p>
            <a:pPr indent="540385" algn="just">
              <a:spcAft>
                <a:spcPts val="0"/>
              </a:spcAft>
            </a:pPr>
            <a:r>
              <a:rPr lang="bg-BG" sz="64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В случай, че флаш паметта не може да бъде разчетена, за това обстоятелство се съставя констативен протокол, като един екземпляр от констативния протокол се предава на ЦИК.</a:t>
            </a:r>
            <a:endParaRPr lang="bg-BG" sz="6400"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endParaRPr lang="bg-BG" dirty="0"/>
          </a:p>
        </p:txBody>
      </p:sp>
    </p:spTree>
    <p:extLst>
      <p:ext uri="{BB962C8B-B14F-4D97-AF65-F5344CB8AC3E}">
        <p14:creationId xmlns:p14="http://schemas.microsoft.com/office/powerpoint/2010/main" val="333312628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545BB9CF-357E-4144-943F-BFCF23A777BE}"/>
              </a:ext>
            </a:extLst>
          </p:cNvPr>
          <p:cNvSpPr>
            <a:spLocks noGrp="1"/>
          </p:cNvSpPr>
          <p:nvPr>
            <p:ph type="title"/>
          </p:nvPr>
        </p:nvSpPr>
        <p:spPr>
          <a:xfrm>
            <a:off x="922790" y="419408"/>
            <a:ext cx="10612072" cy="1188720"/>
          </a:xfrm>
        </p:spPr>
        <p:txBody>
          <a:bodyPr/>
          <a:lstStyle/>
          <a:p>
            <a:pPr algn="ctr"/>
            <a:r>
              <a:rPr kumimoji="0" lang="bg-BG" sz="3600" b="1" i="0" u="none" strike="noStrike" kern="1200" cap="none" spc="0" normalizeH="0" baseline="0" noProof="0" dirty="0">
                <a:ln>
                  <a:noFill/>
                </a:ln>
                <a:solidFill>
                  <a:prstClr val="black"/>
                </a:solidFill>
                <a:effectLst/>
                <a:uLnTx/>
                <a:uFillTx/>
                <a:latin typeface="Calibri" panose="020F0502020204030204"/>
                <a:ea typeface="+mj-ea"/>
                <a:cs typeface="+mj-cs"/>
              </a:rPr>
              <a:t>СИК </a:t>
            </a:r>
            <a:r>
              <a:rPr kumimoji="0" lang="bg-BG" sz="3600" b="1" i="0" u="none" strike="noStrike" kern="1200" cap="none" spc="0" normalizeH="0" baseline="0" noProof="0" dirty="0" smtClean="0">
                <a:ln>
                  <a:noFill/>
                </a:ln>
                <a:solidFill>
                  <a:prstClr val="black"/>
                </a:solidFill>
                <a:effectLst/>
                <a:uLnTx/>
                <a:uFillTx/>
                <a:latin typeface="Calibri" panose="020F0502020204030204"/>
                <a:ea typeface="+mj-ea"/>
                <a:cs typeface="+mj-cs"/>
              </a:rPr>
              <a:t>БЕЗ СУЕМГ</a:t>
            </a:r>
            <a:r>
              <a:rPr kumimoji="0" lang="bg-BG" sz="3600" b="1" i="0" u="none" strike="noStrike" kern="1200" cap="all" spc="0" normalizeH="0" baseline="0" noProof="0" dirty="0" smtClean="0">
                <a:ln>
                  <a:noFill/>
                </a:ln>
                <a:solidFill>
                  <a:prstClr val="black"/>
                </a:solidFill>
                <a:effectLst/>
                <a:uLnTx/>
                <a:uFillTx/>
                <a:latin typeface="Calibri" panose="020F0502020204030204"/>
                <a:ea typeface="Times New Roman" panose="02020603050405020304" pitchFamily="18" charset="0"/>
                <a:cs typeface="+mj-cs"/>
              </a:rPr>
              <a:t> </a:t>
            </a:r>
            <a:endParaRPr lang="bg-BG" dirty="0"/>
          </a:p>
        </p:txBody>
      </p:sp>
      <p:sp>
        <p:nvSpPr>
          <p:cNvPr id="3" name="Контейнер за съдържание 2">
            <a:extLst>
              <a:ext uri="{FF2B5EF4-FFF2-40B4-BE49-F238E27FC236}">
                <a16:creationId xmlns:a16="http://schemas.microsoft.com/office/drawing/2014/main" id="{4E427F33-DD3D-487A-B1EB-591CFEE98456}"/>
              </a:ext>
            </a:extLst>
          </p:cNvPr>
          <p:cNvSpPr>
            <a:spLocks noGrp="1"/>
          </p:cNvSpPr>
          <p:nvPr>
            <p:ph idx="1"/>
          </p:nvPr>
        </p:nvSpPr>
        <p:spPr/>
        <p:txBody>
          <a:bodyPr>
            <a:normAutofit/>
          </a:bodyPr>
          <a:lstStyle/>
          <a:p>
            <a:pPr>
              <a:defRPr/>
            </a:pPr>
            <a:r>
              <a:rPr kumimoji="0" lang="bg-BG" sz="2000" b="0" i="0" u="none" strike="noStrike" kern="1200" cap="none" spc="0" normalizeH="0" baseline="0" noProof="0" dirty="0">
                <a:ln>
                  <a:noFill/>
                </a:ln>
                <a:solidFill>
                  <a:schemeClr val="tx1"/>
                </a:solidFill>
                <a:effectLst/>
                <a:uLnTx/>
                <a:uFillTx/>
                <a:latin typeface="Arial" panose="020B0604020202020204" pitchFamily="34" charset="0"/>
                <a:cs typeface="Arial" panose="020B0604020202020204" pitchFamily="34" charset="0"/>
              </a:rPr>
              <a:t>СЛУЖЕБНИ СИК В ЛЕЧЕБНИ </a:t>
            </a:r>
            <a:r>
              <a:rPr kumimoji="0" lang="bg-BG" sz="2000" b="0"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ЗАВЕДЕНИЯ</a:t>
            </a:r>
            <a:endParaRPr lang="bg-BG" sz="2000" dirty="0">
              <a:solidFill>
                <a:schemeClr val="tx1"/>
              </a:solidFill>
              <a:latin typeface="Arial" panose="020B0604020202020204" pitchFamily="34" charset="0"/>
              <a:cs typeface="Arial" panose="020B0604020202020204" pitchFamily="34" charset="0"/>
            </a:endParaRPr>
          </a:p>
          <a:p>
            <a:pPr>
              <a:defRPr/>
            </a:pPr>
            <a:r>
              <a:rPr kumimoji="0" lang="bg-BG" sz="2000" b="0"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СЛУЖЕБНИ </a:t>
            </a:r>
            <a:r>
              <a:rPr kumimoji="0" lang="bg-BG"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СИК В ДОМОВЕ ЗА СТАРИ </a:t>
            </a:r>
            <a:r>
              <a:rPr kumimoji="0" lang="bg-BG" sz="2000" b="0"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ХОРА</a:t>
            </a:r>
          </a:p>
          <a:p>
            <a:pPr>
              <a:defRPr/>
            </a:pPr>
            <a:r>
              <a:rPr kumimoji="0" lang="bg-BG" sz="2000" b="0"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СЛУЖЕБНИ </a:t>
            </a:r>
            <a:r>
              <a:rPr kumimoji="0" lang="bg-BG"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СИК В СПЕЦИАЛИЗИРАНИ </a:t>
            </a:r>
            <a:r>
              <a:rPr kumimoji="0" lang="bg-BG" sz="2000" b="0"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ИНСТИТУЦИИ</a:t>
            </a:r>
          </a:p>
          <a:p>
            <a:pPr>
              <a:defRPr/>
            </a:pPr>
            <a:r>
              <a:rPr kumimoji="0" lang="bg-BG" sz="2000" b="0"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СЛУЖЕБНИ </a:t>
            </a:r>
            <a:r>
              <a:rPr kumimoji="0" lang="bg-BG"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СИК В МЕСТА ЗА ИЗТЪРПЯВАНЕ НА НАКАЗАНИЕ ЛИШАВАНЕ ОТ </a:t>
            </a:r>
            <a:r>
              <a:rPr kumimoji="0" lang="bg-BG" sz="2000" b="0"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СВОБОДА</a:t>
            </a:r>
            <a:endParaRPr lang="bg-BG" sz="2000" dirty="0">
              <a:solidFill>
                <a:prstClr val="black"/>
              </a:solidFill>
              <a:latin typeface="Arial" panose="020B0604020202020204" pitchFamily="34" charset="0"/>
              <a:cs typeface="Arial" panose="020B0604020202020204" pitchFamily="34" charset="0"/>
            </a:endParaRPr>
          </a:p>
          <a:p>
            <a:pPr>
              <a:defRPr/>
            </a:pPr>
            <a:r>
              <a:rPr kumimoji="0" lang="bg-BG" sz="2000" b="0"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ПОДВИЖНИ </a:t>
            </a:r>
            <a:r>
              <a:rPr kumimoji="0" lang="bg-BG"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СИК ЗА ГЛАСУВАНЕ НА </a:t>
            </a:r>
            <a:r>
              <a:rPr kumimoji="0" lang="bg-BG" sz="2000" b="0" i="0" u="none" strike="noStrike" kern="1200" cap="all" spc="0" normalizeH="0" baseline="0" noProof="0" dirty="0">
                <a:ln>
                  <a:noFill/>
                </a:ln>
                <a:solidFill>
                  <a:prstClr val="black"/>
                </a:solidFill>
                <a:effectLst/>
                <a:uLnTx/>
                <a:uFillTx/>
                <a:latin typeface="Arial" panose="020B0604020202020204" pitchFamily="34" charset="0"/>
                <a:cs typeface="Arial" panose="020B0604020202020204" pitchFamily="34" charset="0"/>
              </a:rPr>
              <a:t>избиратели с трайни </a:t>
            </a:r>
            <a:r>
              <a:rPr kumimoji="0" lang="bg-BG" sz="2000" b="0" i="0" u="none" strike="noStrike" kern="1200" cap="all"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увреждания</a:t>
            </a:r>
          </a:p>
        </p:txBody>
      </p:sp>
    </p:spTree>
    <p:extLst>
      <p:ext uri="{BB962C8B-B14F-4D97-AF65-F5344CB8AC3E}">
        <p14:creationId xmlns:p14="http://schemas.microsoft.com/office/powerpoint/2010/main" val="238784971"/>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463041" y="1968137"/>
            <a:ext cx="9163594" cy="2900550"/>
          </a:xfrm>
        </p:spPr>
        <p:txBody>
          <a:bodyPr>
            <a:normAutofit/>
          </a:bodyPr>
          <a:lstStyle/>
          <a:p>
            <a:r>
              <a:rPr lang="bg-BG" sz="4500" b="1" dirty="0">
                <a:latin typeface="Calibri" panose="020F0502020204030204" pitchFamily="34" charset="0"/>
                <a:cs typeface="Calibri" panose="020F0502020204030204" pitchFamily="34" charset="0"/>
              </a:rPr>
              <a:t>БЛАГОДАРИМ ВИ ЗА ВНИМАНИЕТО!</a:t>
            </a:r>
            <a:r>
              <a:rPr lang="en-US" sz="4000" b="1" dirty="0"/>
              <a:t/>
            </a:r>
            <a:br>
              <a:rPr lang="en-US" sz="4000" b="1" dirty="0"/>
            </a:br>
            <a:endParaRPr lang="en-GB" dirty="0"/>
          </a:p>
        </p:txBody>
      </p:sp>
    </p:spTree>
    <p:extLst>
      <p:ext uri="{BB962C8B-B14F-4D97-AF65-F5344CB8AC3E}">
        <p14:creationId xmlns:p14="http://schemas.microsoft.com/office/powerpoint/2010/main" val="38919145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4183" y="159391"/>
            <a:ext cx="9085278" cy="1384421"/>
          </a:xfrm>
        </p:spPr>
        <p:txBody>
          <a:bodyPr>
            <a:noAutofit/>
          </a:bodyPr>
          <a:lstStyle/>
          <a:p>
            <a:pPr lvl="0">
              <a:lnSpc>
                <a:spcPct val="100000"/>
              </a:lnSpc>
              <a:spcBef>
                <a:spcPts val="0"/>
              </a:spcBef>
            </a:pPr>
            <a:r>
              <a:rPr lang="bg-BG" sz="2000" b="1" dirty="0">
                <a:solidFill>
                  <a:prstClr val="black"/>
                </a:solidFill>
                <a:latin typeface="Calibri" panose="020F0502020204030204"/>
                <a:ea typeface="Times New Roman" panose="02020603050405020304" pitchFamily="18" charset="0"/>
                <a:cs typeface="+mn-cs"/>
              </a:rPr>
              <a:t>ЛИЦА, КОИТО ИМАТ ПРАВО ДА ПРИСЪСТВАТ ПО ВРЕМЕ НА РАБОТАТА НА СИК В ПРЕДИЗБОРНИЯ И ИЗБОРНИЯ ДЕН. </a:t>
            </a:r>
            <a:r>
              <a:rPr lang="bg-BG" sz="2000" b="1" dirty="0" smtClean="0">
                <a:solidFill>
                  <a:prstClr val="black"/>
                </a:solidFill>
                <a:latin typeface="Calibri" panose="020F0502020204030204"/>
                <a:ea typeface="Times New Roman" panose="02020603050405020304" pitchFamily="18" charset="0"/>
                <a:cs typeface="+mn-cs"/>
              </a:rPr>
              <a:t/>
            </a:r>
            <a:br>
              <a:rPr lang="bg-BG" sz="2000" b="1" dirty="0" smtClean="0">
                <a:solidFill>
                  <a:prstClr val="black"/>
                </a:solidFill>
                <a:latin typeface="Calibri" panose="020F0502020204030204"/>
                <a:ea typeface="Times New Roman" panose="02020603050405020304" pitchFamily="18" charset="0"/>
                <a:cs typeface="+mn-cs"/>
              </a:rPr>
            </a:br>
            <a:r>
              <a:rPr lang="bg-BG" sz="2000" b="1" dirty="0" smtClean="0">
                <a:solidFill>
                  <a:prstClr val="black"/>
                </a:solidFill>
                <a:latin typeface="Calibri" panose="020F0502020204030204"/>
                <a:ea typeface="Times New Roman" panose="02020603050405020304" pitchFamily="18" charset="0"/>
                <a:cs typeface="+mn-cs"/>
              </a:rPr>
              <a:t>ЛЕГИТИМАЦИЯ </a:t>
            </a:r>
            <a:r>
              <a:rPr lang="bg-BG" sz="2000" b="1" dirty="0">
                <a:solidFill>
                  <a:prstClr val="black"/>
                </a:solidFill>
                <a:latin typeface="Calibri" panose="020F0502020204030204"/>
                <a:ea typeface="Times New Roman" panose="02020603050405020304" pitchFamily="18" charset="0"/>
                <a:cs typeface="+mn-cs"/>
              </a:rPr>
              <a:t>И ОТЛИЧИТЕЛНИ ЗНАЦИ</a:t>
            </a:r>
            <a:r>
              <a:rPr lang="en-US" sz="2000" b="1" dirty="0">
                <a:solidFill>
                  <a:prstClr val="black"/>
                </a:solidFill>
                <a:latin typeface="Calibri" panose="020F0502020204030204"/>
                <a:ea typeface="+mn-ea"/>
                <a:cs typeface="+mn-cs"/>
              </a:rPr>
              <a:t/>
            </a:r>
            <a:br>
              <a:rPr lang="en-US" sz="2000" b="1" dirty="0">
                <a:solidFill>
                  <a:prstClr val="black"/>
                </a:solidFill>
                <a:latin typeface="Calibri" panose="020F0502020204030204"/>
                <a:ea typeface="+mn-ea"/>
                <a:cs typeface="+mn-cs"/>
              </a:rPr>
            </a:b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0772800"/>
              </p:ext>
            </p:extLst>
          </p:nvPr>
        </p:nvGraphicFramePr>
        <p:xfrm>
          <a:off x="1115000" y="1758232"/>
          <a:ext cx="9890232" cy="4829508"/>
        </p:xfrm>
        <a:graphic>
          <a:graphicData uri="http://schemas.openxmlformats.org/drawingml/2006/table">
            <a:tbl>
              <a:tblPr firstRow="1" firstCol="1" bandRow="1"/>
              <a:tblGrid>
                <a:gridCol w="2550933">
                  <a:extLst>
                    <a:ext uri="{9D8B030D-6E8A-4147-A177-3AD203B41FA5}">
                      <a16:colId xmlns:a16="http://schemas.microsoft.com/office/drawing/2014/main" val="1037070927"/>
                    </a:ext>
                  </a:extLst>
                </a:gridCol>
                <a:gridCol w="2131145">
                  <a:extLst>
                    <a:ext uri="{9D8B030D-6E8A-4147-A177-3AD203B41FA5}">
                      <a16:colId xmlns:a16="http://schemas.microsoft.com/office/drawing/2014/main" val="1583212816"/>
                    </a:ext>
                  </a:extLst>
                </a:gridCol>
                <a:gridCol w="2130072">
                  <a:extLst>
                    <a:ext uri="{9D8B030D-6E8A-4147-A177-3AD203B41FA5}">
                      <a16:colId xmlns:a16="http://schemas.microsoft.com/office/drawing/2014/main" val="2790777392"/>
                    </a:ext>
                  </a:extLst>
                </a:gridCol>
                <a:gridCol w="3078082">
                  <a:extLst>
                    <a:ext uri="{9D8B030D-6E8A-4147-A177-3AD203B41FA5}">
                      <a16:colId xmlns:a16="http://schemas.microsoft.com/office/drawing/2014/main" val="2196630691"/>
                    </a:ext>
                  </a:extLst>
                </a:gridCol>
              </a:tblGrid>
              <a:tr h="1006148">
                <a:tc>
                  <a:txBody>
                    <a:bodyPr/>
                    <a:lstStyle/>
                    <a:p>
                      <a:pPr marL="0" marR="0" algn="ctr">
                        <a:spcBef>
                          <a:spcPts val="0"/>
                        </a:spcBef>
                        <a:spcAft>
                          <a:spcPts val="0"/>
                        </a:spcAft>
                      </a:pPr>
                      <a:r>
                        <a:rPr lang="bg-BG" sz="1300" b="1" dirty="0">
                          <a:effectLst/>
                          <a:latin typeface="+mn-lt"/>
                          <a:ea typeface="Times New Roman" panose="02020603050405020304" pitchFamily="18" charset="0"/>
                        </a:rPr>
                        <a:t>При получаване на изборните книжа и подготовка на секциите</a:t>
                      </a:r>
                      <a:endParaRPr lang="en-US" sz="1200" b="1" dirty="0">
                        <a:effectLst/>
                        <a:latin typeface="+mn-lt"/>
                        <a:ea typeface="Times New Roman" panose="02020603050405020304" pitchFamily="18" charset="0"/>
                      </a:endParaRPr>
                    </a:p>
                    <a:p>
                      <a:pPr marL="0" marR="0" algn="ctr">
                        <a:spcBef>
                          <a:spcPts val="0"/>
                        </a:spcBef>
                        <a:spcAft>
                          <a:spcPts val="0"/>
                        </a:spcAft>
                      </a:pPr>
                      <a:r>
                        <a:rPr lang="bg-BG" sz="1300" b="1" dirty="0" smtClean="0">
                          <a:effectLst/>
                          <a:latin typeface="+mn-lt"/>
                          <a:ea typeface="Times New Roman" panose="02020603050405020304" pitchFamily="18" charset="0"/>
                        </a:rPr>
                        <a:t>26 октомври 2024 </a:t>
                      </a:r>
                      <a:r>
                        <a:rPr lang="bg-BG" sz="1300" b="1" dirty="0">
                          <a:effectLst/>
                          <a:latin typeface="+mn-lt"/>
                          <a:ea typeface="Times New Roman" panose="02020603050405020304" pitchFamily="18" charset="0"/>
                        </a:rPr>
                        <a:t>г.</a:t>
                      </a:r>
                      <a:endParaRPr lang="en-US" sz="1200" b="1"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bg-BG" sz="1300" b="1" dirty="0">
                          <a:effectLst/>
                          <a:latin typeface="+mn-lt"/>
                          <a:ea typeface="Times New Roman" panose="02020603050405020304" pitchFamily="18" charset="0"/>
                        </a:rPr>
                        <a:t>При откриване на изборния ден</a:t>
                      </a:r>
                      <a:endParaRPr lang="en-US" sz="1200" b="1" dirty="0">
                        <a:effectLst/>
                        <a:latin typeface="+mn-lt"/>
                        <a:ea typeface="Times New Roman" panose="02020603050405020304" pitchFamily="18" charset="0"/>
                      </a:endParaRPr>
                    </a:p>
                    <a:p>
                      <a:pPr marL="0" marR="0" algn="ctr">
                        <a:spcBef>
                          <a:spcPts val="0"/>
                        </a:spcBef>
                        <a:spcAft>
                          <a:spcPts val="0"/>
                        </a:spcAft>
                      </a:pPr>
                      <a:r>
                        <a:rPr lang="bg-BG" sz="1300" b="1" dirty="0" smtClean="0">
                          <a:effectLst/>
                          <a:latin typeface="+mn-lt"/>
                          <a:ea typeface="Times New Roman" panose="02020603050405020304" pitchFamily="18" charset="0"/>
                        </a:rPr>
                        <a:t>27 октомври 2024 г.</a:t>
                      </a:r>
                      <a:endParaRPr lang="bg-BG" sz="13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bg-BG" sz="1300" b="1" dirty="0">
                          <a:effectLst/>
                          <a:latin typeface="+mn-lt"/>
                          <a:ea typeface="Times New Roman" panose="02020603050405020304" pitchFamily="18" charset="0"/>
                        </a:rPr>
                        <a:t>По време на гласуването</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bg-BG" sz="1300" b="1" dirty="0">
                          <a:effectLst/>
                          <a:latin typeface="+mn-lt"/>
                          <a:ea typeface="Times New Roman" panose="02020603050405020304" pitchFamily="18" charset="0"/>
                        </a:rPr>
                        <a:t>При отваряне на избирателните кутии и установяване на резултатите от гласуването</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4444688"/>
                  </a:ext>
                </a:extLst>
              </a:tr>
              <a:tr h="201229">
                <a:tc>
                  <a:txBody>
                    <a:bodyPr/>
                    <a:lstStyle/>
                    <a:p>
                      <a:pPr marL="0" marR="0" indent="540385" algn="ctr">
                        <a:spcBef>
                          <a:spcPts val="0"/>
                        </a:spcBef>
                        <a:spcAft>
                          <a:spcPts val="0"/>
                        </a:spcAft>
                      </a:pPr>
                      <a:r>
                        <a:rPr lang="bg-BG" sz="1300" b="1" dirty="0">
                          <a:effectLst/>
                          <a:latin typeface="+mn-lt"/>
                          <a:ea typeface="Times New Roman" panose="02020603050405020304" pitchFamily="18" charset="0"/>
                        </a:rPr>
                        <a:t> </a:t>
                      </a:r>
                      <a:endParaRPr lang="en-US" sz="1200" b="1"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bg-BG" sz="1300" b="1" dirty="0">
                          <a:effectLst/>
                          <a:latin typeface="+mn-lt"/>
                          <a:ea typeface="Times New Roman" panose="02020603050405020304" pitchFamily="18" charset="0"/>
                        </a:rPr>
                        <a:t>Избиратели</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540385" algn="ctr">
                        <a:spcBef>
                          <a:spcPts val="0"/>
                        </a:spcBef>
                        <a:spcAft>
                          <a:spcPts val="0"/>
                        </a:spcAft>
                      </a:pPr>
                      <a:r>
                        <a:rPr lang="bg-BG" sz="1300" b="1" dirty="0">
                          <a:effectLst/>
                          <a:latin typeface="+mn-lt"/>
                          <a:ea typeface="Times New Roman" panose="02020603050405020304" pitchFamily="18" charset="0"/>
                        </a:rPr>
                        <a:t> </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540385" algn="ctr">
                        <a:spcBef>
                          <a:spcPts val="0"/>
                        </a:spcBef>
                        <a:spcAft>
                          <a:spcPts val="0"/>
                        </a:spcAft>
                      </a:pPr>
                      <a:r>
                        <a:rPr lang="bg-BG" sz="1300" b="1" dirty="0">
                          <a:effectLst/>
                          <a:latin typeface="+mn-lt"/>
                          <a:ea typeface="Times New Roman" panose="02020603050405020304" pitchFamily="18" charset="0"/>
                        </a:rPr>
                        <a:t> </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26605029"/>
                  </a:ext>
                </a:extLst>
              </a:tr>
              <a:tr h="201229">
                <a:tc>
                  <a:txBody>
                    <a:bodyPr/>
                    <a:lstStyle/>
                    <a:p>
                      <a:pPr marL="0" marR="0" indent="540385" algn="ctr">
                        <a:spcBef>
                          <a:spcPts val="0"/>
                        </a:spcBef>
                        <a:spcAft>
                          <a:spcPts val="0"/>
                        </a:spcAft>
                      </a:pPr>
                      <a:r>
                        <a:rPr lang="bg-BG" sz="1300" b="1" dirty="0">
                          <a:effectLst/>
                          <a:latin typeface="+mn-lt"/>
                          <a:ea typeface="Times New Roman" panose="02020603050405020304" pitchFamily="18" charset="0"/>
                        </a:rPr>
                        <a:t> </a:t>
                      </a:r>
                      <a:endParaRPr lang="en-US" sz="1200" b="1"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bg-BG" sz="1300" b="1" dirty="0">
                          <a:effectLst/>
                          <a:latin typeface="+mn-lt"/>
                          <a:ea typeface="Times New Roman" panose="02020603050405020304" pitchFamily="18" charset="0"/>
                        </a:rPr>
                        <a:t>Кандидати</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540385" algn="ctr">
                        <a:spcBef>
                          <a:spcPts val="0"/>
                        </a:spcBef>
                        <a:spcAft>
                          <a:spcPts val="0"/>
                        </a:spcAft>
                      </a:pPr>
                      <a:r>
                        <a:rPr lang="bg-BG" sz="1300" b="1" dirty="0">
                          <a:effectLst/>
                          <a:latin typeface="+mn-lt"/>
                          <a:ea typeface="Times New Roman" panose="02020603050405020304" pitchFamily="18" charset="0"/>
                        </a:rPr>
                        <a:t> </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bg-BG" sz="1300" b="1" dirty="0">
                          <a:effectLst/>
                          <a:latin typeface="+mn-lt"/>
                          <a:ea typeface="Times New Roman" panose="02020603050405020304" pitchFamily="18" charset="0"/>
                        </a:rPr>
                        <a:t>Кандидати</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9353742"/>
                  </a:ext>
                </a:extLst>
              </a:tr>
              <a:tr h="603689">
                <a:tc>
                  <a:txBody>
                    <a:bodyPr/>
                    <a:lstStyle/>
                    <a:p>
                      <a:pPr marL="0" marR="0" algn="ctr">
                        <a:spcBef>
                          <a:spcPts val="0"/>
                        </a:spcBef>
                        <a:spcAft>
                          <a:spcPts val="0"/>
                        </a:spcAft>
                      </a:pPr>
                      <a:r>
                        <a:rPr lang="bg-BG" sz="1300" b="1" dirty="0">
                          <a:effectLst/>
                          <a:latin typeface="+mn-lt"/>
                          <a:ea typeface="Times New Roman" panose="02020603050405020304" pitchFamily="18" charset="0"/>
                        </a:rPr>
                        <a:t>Наблюдатели – български и чуждестранни</a:t>
                      </a:r>
                      <a:endParaRPr lang="en-US" sz="1200" b="1"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bg-BG" sz="1300" b="1" dirty="0">
                          <a:effectLst/>
                          <a:latin typeface="+mn-lt"/>
                          <a:ea typeface="Times New Roman" panose="02020603050405020304" pitchFamily="18" charset="0"/>
                        </a:rPr>
                        <a:t>Наблюдатели – български и чуждестранни</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bg-BG" sz="1300" b="1" dirty="0">
                          <a:effectLst/>
                          <a:latin typeface="+mn-lt"/>
                          <a:ea typeface="Times New Roman" panose="02020603050405020304" pitchFamily="18" charset="0"/>
                        </a:rPr>
                        <a:t>Наблюдатели – български и чуждестранни</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bg-BG" sz="1300" b="1" dirty="0">
                          <a:effectLst/>
                          <a:latin typeface="+mn-lt"/>
                          <a:ea typeface="Times New Roman" panose="02020603050405020304" pitchFamily="18" charset="0"/>
                        </a:rPr>
                        <a:t>Наблюдатели – български и чуждестранни</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125927"/>
                  </a:ext>
                </a:extLst>
              </a:tr>
              <a:tr h="201229">
                <a:tc>
                  <a:txBody>
                    <a:bodyPr/>
                    <a:lstStyle/>
                    <a:p>
                      <a:pPr marL="0" marR="0" algn="ctr">
                        <a:spcBef>
                          <a:spcPts val="0"/>
                        </a:spcBef>
                        <a:spcAft>
                          <a:spcPts val="0"/>
                        </a:spcAft>
                      </a:pPr>
                      <a:r>
                        <a:rPr lang="bg-BG" sz="1300" b="1" dirty="0">
                          <a:effectLst/>
                          <a:latin typeface="+mn-lt"/>
                          <a:ea typeface="Times New Roman" panose="02020603050405020304" pitchFamily="18" charset="0"/>
                        </a:rPr>
                        <a:t>Застъпници</a:t>
                      </a:r>
                      <a:endParaRPr lang="en-US" sz="1200" b="1"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bg-BG" sz="1300" b="1" dirty="0">
                          <a:effectLst/>
                          <a:latin typeface="+mn-lt"/>
                          <a:ea typeface="Times New Roman" panose="02020603050405020304" pitchFamily="18" charset="0"/>
                        </a:rPr>
                        <a:t>Застъпници</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bg-BG" sz="1300" b="1" dirty="0">
                          <a:effectLst/>
                          <a:latin typeface="+mn-lt"/>
                          <a:ea typeface="Times New Roman" panose="02020603050405020304" pitchFamily="18" charset="0"/>
                        </a:rPr>
                        <a:t>Застъпници</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bg-BG" sz="1300" b="1" dirty="0">
                          <a:effectLst/>
                          <a:latin typeface="+mn-lt"/>
                          <a:ea typeface="Times New Roman" panose="02020603050405020304" pitchFamily="18" charset="0"/>
                        </a:rPr>
                        <a:t>Застъпници</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4220894"/>
                  </a:ext>
                </a:extLst>
              </a:tr>
              <a:tr h="1609837">
                <a:tc>
                  <a:txBody>
                    <a:bodyPr/>
                    <a:lstStyle/>
                    <a:p>
                      <a:pPr marL="0" marR="0" indent="540385" algn="ctr">
                        <a:spcBef>
                          <a:spcPts val="0"/>
                        </a:spcBef>
                        <a:spcAft>
                          <a:spcPts val="0"/>
                        </a:spcAft>
                      </a:pPr>
                      <a:r>
                        <a:rPr lang="bg-BG" sz="1300" b="1" dirty="0">
                          <a:effectLst/>
                          <a:latin typeface="+mn-lt"/>
                          <a:ea typeface="Times New Roman" panose="02020603050405020304" pitchFamily="18" charset="0"/>
                        </a:rPr>
                        <a:t> </a:t>
                      </a:r>
                      <a:endParaRPr lang="en-US" sz="1200" b="1"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bg-BG" sz="1300" b="1" dirty="0">
                          <a:effectLst/>
                          <a:latin typeface="+mn-lt"/>
                          <a:ea typeface="Times New Roman" panose="02020603050405020304" pitchFamily="18" charset="0"/>
                        </a:rPr>
                        <a:t>Упълномощени представители на партии, коалиции и инициативни комитети</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bg-BG" sz="1300" b="1" dirty="0">
                          <a:effectLst/>
                          <a:latin typeface="+mn-lt"/>
                          <a:ea typeface="Times New Roman" panose="02020603050405020304" pitchFamily="18" charset="0"/>
                        </a:rPr>
                        <a:t>Упълномощени представители на партии, коалиции и инициативни комитети</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bg-BG" sz="1300" b="1" dirty="0">
                          <a:effectLst/>
                          <a:latin typeface="+mn-lt"/>
                          <a:ea typeface="Times New Roman" panose="02020603050405020304" pitchFamily="18" charset="0"/>
                        </a:rPr>
                        <a:t>Упълномощени представители на партии, коалиции и инициативни комитети</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7015481"/>
                  </a:ext>
                </a:extLst>
              </a:tr>
              <a:tr h="804918">
                <a:tc>
                  <a:txBody>
                    <a:bodyPr/>
                    <a:lstStyle/>
                    <a:p>
                      <a:pPr marL="0" marR="0" indent="540385" algn="ctr">
                        <a:spcBef>
                          <a:spcPts val="0"/>
                        </a:spcBef>
                        <a:spcAft>
                          <a:spcPts val="0"/>
                        </a:spcAft>
                      </a:pPr>
                      <a:r>
                        <a:rPr lang="bg-BG" sz="1300" b="1" dirty="0">
                          <a:effectLst/>
                          <a:latin typeface="+mn-lt"/>
                          <a:ea typeface="Times New Roman" panose="02020603050405020304" pitchFamily="18" charset="0"/>
                        </a:rPr>
                        <a:t> </a:t>
                      </a:r>
                      <a:endParaRPr lang="en-US" sz="1200" b="1"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bg-BG" sz="1300" b="1" dirty="0">
                          <a:effectLst/>
                          <a:latin typeface="+mn-lt"/>
                          <a:ea typeface="Times New Roman" panose="02020603050405020304" pitchFamily="18" charset="0"/>
                        </a:rPr>
                        <a:t>Представители на средствата за масово осведомяване</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bg-BG" sz="1300" b="1" dirty="0">
                          <a:effectLst/>
                          <a:latin typeface="+mn-lt"/>
                          <a:ea typeface="Times New Roman" panose="02020603050405020304" pitchFamily="18" charset="0"/>
                        </a:rPr>
                        <a:t>Представители на средствата за масово осведомяване</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bg-BG" sz="1300" b="1" dirty="0">
                          <a:effectLst/>
                          <a:latin typeface="+mn-lt"/>
                          <a:ea typeface="Times New Roman" panose="02020603050405020304" pitchFamily="18" charset="0"/>
                        </a:rPr>
                        <a:t>Представители на средствата за масово осведомяване</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791684"/>
                  </a:ext>
                </a:extLst>
              </a:tr>
              <a:tr h="201229">
                <a:tc>
                  <a:txBody>
                    <a:bodyPr/>
                    <a:lstStyle/>
                    <a:p>
                      <a:pPr marL="0" marR="0" indent="540385" algn="ctr">
                        <a:spcBef>
                          <a:spcPts val="0"/>
                        </a:spcBef>
                        <a:spcAft>
                          <a:spcPts val="0"/>
                        </a:spcAft>
                      </a:pPr>
                      <a:r>
                        <a:rPr lang="bg-BG" sz="1300" b="1" dirty="0">
                          <a:effectLst/>
                          <a:latin typeface="+mn-lt"/>
                          <a:ea typeface="Times New Roman" panose="02020603050405020304" pitchFamily="18" charset="0"/>
                        </a:rPr>
                        <a:t> </a:t>
                      </a:r>
                      <a:endParaRPr lang="en-US" sz="1200" b="1"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540385" algn="ctr">
                        <a:spcBef>
                          <a:spcPts val="0"/>
                        </a:spcBef>
                        <a:spcAft>
                          <a:spcPts val="0"/>
                        </a:spcAft>
                      </a:pPr>
                      <a:r>
                        <a:rPr lang="bg-BG" sz="1300" b="1" dirty="0">
                          <a:effectLst/>
                          <a:latin typeface="+mn-lt"/>
                          <a:ea typeface="Times New Roman" panose="02020603050405020304" pitchFamily="18" charset="0"/>
                        </a:rPr>
                        <a:t> </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540385" algn="ctr">
                        <a:spcBef>
                          <a:spcPts val="0"/>
                        </a:spcBef>
                        <a:spcAft>
                          <a:spcPts val="0"/>
                        </a:spcAft>
                      </a:pPr>
                      <a:r>
                        <a:rPr lang="bg-BG" sz="1300" b="1" dirty="0">
                          <a:effectLst/>
                          <a:latin typeface="+mn-lt"/>
                          <a:ea typeface="Times New Roman" panose="02020603050405020304" pitchFamily="18" charset="0"/>
                        </a:rPr>
                        <a:t> </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bg-BG" sz="1300" b="1" dirty="0">
                          <a:effectLst/>
                          <a:latin typeface="+mn-lt"/>
                          <a:ea typeface="Times New Roman" panose="02020603050405020304" pitchFamily="18" charset="0"/>
                        </a:rPr>
                        <a:t>Анкетьори</a:t>
                      </a:r>
                      <a:endParaRPr lang="en-US" sz="1200" b="1" dirty="0">
                        <a:effectLst/>
                        <a:latin typeface="+mn-lt"/>
                        <a:ea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269065"/>
                  </a:ext>
                </a:extLst>
              </a:tr>
            </a:tbl>
          </a:graphicData>
        </a:graphic>
      </p:graphicFrame>
    </p:spTree>
    <p:extLst>
      <p:ext uri="{BB962C8B-B14F-4D97-AF65-F5344CB8AC3E}">
        <p14:creationId xmlns:p14="http://schemas.microsoft.com/office/powerpoint/2010/main" val="11293593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7406" y="327383"/>
            <a:ext cx="9672506" cy="1188720"/>
          </a:xfrm>
        </p:spPr>
        <p:txBody>
          <a:bodyPr>
            <a:normAutofit fontScale="90000"/>
          </a:bodyPr>
          <a:lstStyle/>
          <a:p>
            <a:r>
              <a:rPr lang="bg-BG" sz="2200" b="1" dirty="0">
                <a:solidFill>
                  <a:prstClr val="black"/>
                </a:solidFill>
                <a:latin typeface="Calibri" panose="020F0502020204030204"/>
                <a:ea typeface="Times New Roman" panose="02020603050405020304" pitchFamily="18" charset="0"/>
              </a:rPr>
              <a:t>ЛИЦА, КОИТО ИМАТ ПРАВО ДА ПРИСЪСТВАТ ПО ВРЕМЕ НА РАБОТАТА НА СИК В ПРЕДИЗБОРНИЯ И ИЗБОРНИЯ ДЕН. </a:t>
            </a:r>
            <a:r>
              <a:rPr lang="bg-BG" sz="2200" b="1" dirty="0" smtClean="0">
                <a:solidFill>
                  <a:prstClr val="black"/>
                </a:solidFill>
                <a:latin typeface="Calibri" panose="020F0502020204030204"/>
                <a:ea typeface="Times New Roman" panose="02020603050405020304" pitchFamily="18" charset="0"/>
              </a:rPr>
              <a:t/>
            </a:r>
            <a:br>
              <a:rPr lang="bg-BG" sz="2200" b="1" dirty="0" smtClean="0">
                <a:solidFill>
                  <a:prstClr val="black"/>
                </a:solidFill>
                <a:latin typeface="Calibri" panose="020F0502020204030204"/>
                <a:ea typeface="Times New Roman" panose="02020603050405020304" pitchFamily="18" charset="0"/>
              </a:rPr>
            </a:br>
            <a:r>
              <a:rPr lang="bg-BG" sz="2200" b="1" dirty="0" smtClean="0">
                <a:solidFill>
                  <a:prstClr val="black"/>
                </a:solidFill>
                <a:latin typeface="Calibri" panose="020F0502020204030204"/>
                <a:ea typeface="Times New Roman" panose="02020603050405020304" pitchFamily="18" charset="0"/>
              </a:rPr>
              <a:t>ЛЕГИТИМАЦИЯ </a:t>
            </a:r>
            <a:r>
              <a:rPr lang="bg-BG" sz="2200" b="1" dirty="0">
                <a:solidFill>
                  <a:prstClr val="black"/>
                </a:solidFill>
                <a:latin typeface="Calibri" panose="020F0502020204030204"/>
                <a:ea typeface="Times New Roman" panose="02020603050405020304" pitchFamily="18" charset="0"/>
              </a:rPr>
              <a:t>И ОТЛИЧИТЕЛНИ ЗНАЦИ</a:t>
            </a:r>
            <a:r>
              <a:rPr lang="en-US" sz="2200" b="1" dirty="0">
                <a:solidFill>
                  <a:prstClr val="black"/>
                </a:solidFill>
                <a:latin typeface="Calibri" panose="020F0502020204030204"/>
              </a:rPr>
              <a:t/>
            </a:r>
            <a:br>
              <a:rPr lang="en-US" sz="2200" b="1" dirty="0">
                <a:solidFill>
                  <a:prstClr val="black"/>
                </a:solidFill>
                <a:latin typeface="Calibri" panose="020F0502020204030204"/>
              </a:rPr>
            </a:br>
            <a:endParaRPr lang="en-US" dirty="0"/>
          </a:p>
        </p:txBody>
      </p:sp>
      <p:sp>
        <p:nvSpPr>
          <p:cNvPr id="3" name="Content Placeholder 2"/>
          <p:cNvSpPr>
            <a:spLocks noGrp="1"/>
          </p:cNvSpPr>
          <p:nvPr>
            <p:ph idx="1"/>
          </p:nvPr>
        </p:nvSpPr>
        <p:spPr>
          <a:xfrm>
            <a:off x="896983" y="1903752"/>
            <a:ext cx="10740835" cy="4455483"/>
          </a:xfrm>
        </p:spPr>
        <p:txBody>
          <a:bodyPr>
            <a:normAutofit fontScale="92500" lnSpcReduction="10000"/>
          </a:bodyPr>
          <a:lstStyle/>
          <a:p>
            <a:r>
              <a:rPr lang="bg-BG" b="1" dirty="0" smtClean="0">
                <a:solidFill>
                  <a:schemeClr val="tx1"/>
                </a:solidFill>
                <a:cs typeface="Calibri" panose="020F0502020204030204" pitchFamily="34" charset="0"/>
              </a:rPr>
              <a:t>Кандидатите </a:t>
            </a:r>
            <a:r>
              <a:rPr lang="bg-BG" b="1" dirty="0">
                <a:solidFill>
                  <a:schemeClr val="tx1"/>
                </a:solidFill>
                <a:cs typeface="Calibri" panose="020F0502020204030204" pitchFamily="34" charset="0"/>
              </a:rPr>
              <a:t>за народни представители</a:t>
            </a:r>
            <a:r>
              <a:rPr lang="bg-BG" dirty="0">
                <a:solidFill>
                  <a:schemeClr val="tx1"/>
                </a:solidFill>
                <a:cs typeface="Calibri" panose="020F0502020204030204" pitchFamily="34" charset="0"/>
              </a:rPr>
              <a:t> се легитимират с удостоверение от РИК по образец Приложение № </a:t>
            </a:r>
            <a:r>
              <a:rPr lang="bg-BG" dirty="0" smtClean="0">
                <a:solidFill>
                  <a:schemeClr val="tx1"/>
                </a:solidFill>
                <a:cs typeface="Calibri" panose="020F0502020204030204" pitchFamily="34" charset="0"/>
              </a:rPr>
              <a:t>61-НС </a:t>
            </a:r>
            <a:r>
              <a:rPr lang="bg-BG" dirty="0">
                <a:solidFill>
                  <a:schemeClr val="tx1"/>
                </a:solidFill>
                <a:cs typeface="Calibri" panose="020F0502020204030204" pitchFamily="34" charset="0"/>
              </a:rPr>
              <a:t>от изборните книжа;</a:t>
            </a:r>
            <a:endParaRPr lang="en-GB" dirty="0">
              <a:solidFill>
                <a:schemeClr val="tx1"/>
              </a:solidFill>
              <a:cs typeface="Calibri" panose="020F0502020204030204" pitchFamily="34" charset="0"/>
            </a:endParaRPr>
          </a:p>
          <a:p>
            <a:r>
              <a:rPr lang="bg-BG" b="1" dirty="0">
                <a:solidFill>
                  <a:schemeClr val="tx1"/>
                </a:solidFill>
                <a:cs typeface="Calibri" panose="020F0502020204030204" pitchFamily="34" charset="0"/>
              </a:rPr>
              <a:t>Чуждестранните наблюдатели</a:t>
            </a:r>
            <a:r>
              <a:rPr lang="bg-BG" dirty="0">
                <a:solidFill>
                  <a:schemeClr val="tx1"/>
                </a:solidFill>
                <a:cs typeface="Calibri" panose="020F0502020204030204" pitchFamily="34" charset="0"/>
              </a:rPr>
              <a:t> се легитимират с удостоверение от ЦИК по образец – Приложение </a:t>
            </a:r>
            <a:r>
              <a:rPr lang="bg-BG" dirty="0" smtClean="0">
                <a:solidFill>
                  <a:schemeClr val="tx1"/>
                </a:solidFill>
                <a:cs typeface="Calibri" panose="020F0502020204030204" pitchFamily="34" charset="0"/>
              </a:rPr>
              <a:t>37-НС </a:t>
            </a:r>
            <a:r>
              <a:rPr lang="bg-BG" dirty="0">
                <a:solidFill>
                  <a:schemeClr val="tx1"/>
                </a:solidFill>
                <a:cs typeface="Calibri" panose="020F0502020204030204" pitchFamily="34" charset="0"/>
              </a:rPr>
              <a:t>от изборните книжа, а техният преводач с документ за самоличност;</a:t>
            </a:r>
            <a:endParaRPr lang="en-GB" dirty="0">
              <a:solidFill>
                <a:schemeClr val="tx1"/>
              </a:solidFill>
              <a:cs typeface="Calibri" panose="020F0502020204030204" pitchFamily="34" charset="0"/>
            </a:endParaRPr>
          </a:p>
          <a:p>
            <a:r>
              <a:rPr lang="bg-BG" b="1" dirty="0">
                <a:solidFill>
                  <a:schemeClr val="tx1"/>
                </a:solidFill>
                <a:cs typeface="Calibri" panose="020F0502020204030204" pitchFamily="34" charset="0"/>
              </a:rPr>
              <a:t>Наблюдателите</a:t>
            </a:r>
            <a:r>
              <a:rPr lang="bg-BG" dirty="0">
                <a:solidFill>
                  <a:schemeClr val="tx1"/>
                </a:solidFill>
                <a:cs typeface="Calibri" panose="020F0502020204030204" pitchFamily="34" charset="0"/>
              </a:rPr>
              <a:t> се легитимират с удостоверение от ЦИК по образец – Приложение № </a:t>
            </a:r>
            <a:r>
              <a:rPr lang="bg-BG" dirty="0" smtClean="0">
                <a:solidFill>
                  <a:schemeClr val="tx1"/>
                </a:solidFill>
                <a:cs typeface="Calibri" panose="020F0502020204030204" pitchFamily="34" charset="0"/>
              </a:rPr>
              <a:t>36-НС </a:t>
            </a:r>
            <a:r>
              <a:rPr lang="bg-BG" dirty="0">
                <a:solidFill>
                  <a:schemeClr val="tx1"/>
                </a:solidFill>
                <a:cs typeface="Calibri" panose="020F0502020204030204" pitchFamily="34" charset="0"/>
              </a:rPr>
              <a:t>и носят отличителен знак утвърден от ЦИК – Решение № </a:t>
            </a:r>
            <a:r>
              <a:rPr lang="bg-BG" dirty="0" smtClean="0">
                <a:solidFill>
                  <a:schemeClr val="tx1"/>
                </a:solidFill>
                <a:cs typeface="Calibri" panose="020F0502020204030204" pitchFamily="34" charset="0"/>
              </a:rPr>
              <a:t>3552-НС </a:t>
            </a:r>
            <a:r>
              <a:rPr lang="bg-BG" dirty="0">
                <a:solidFill>
                  <a:schemeClr val="tx1"/>
                </a:solidFill>
                <a:cs typeface="Calibri" panose="020F0502020204030204" pitchFamily="34" charset="0"/>
              </a:rPr>
              <a:t>от </a:t>
            </a:r>
            <a:r>
              <a:rPr lang="bg-BG" dirty="0" smtClean="0">
                <a:solidFill>
                  <a:schemeClr val="tx1"/>
                </a:solidFill>
                <a:cs typeface="Calibri" panose="020F0502020204030204" pitchFamily="34" charset="0"/>
              </a:rPr>
              <a:t>28.08.2024 </a:t>
            </a:r>
            <a:r>
              <a:rPr lang="bg-BG" dirty="0">
                <a:solidFill>
                  <a:schemeClr val="tx1"/>
                </a:solidFill>
                <a:cs typeface="Calibri" panose="020F0502020204030204" pitchFamily="34" charset="0"/>
              </a:rPr>
              <a:t>г. на ЦИК;</a:t>
            </a:r>
            <a:endParaRPr lang="en-GB" dirty="0">
              <a:solidFill>
                <a:schemeClr val="tx1"/>
              </a:solidFill>
              <a:cs typeface="Calibri" panose="020F0502020204030204" pitchFamily="34" charset="0"/>
            </a:endParaRPr>
          </a:p>
          <a:p>
            <a:r>
              <a:rPr lang="bg-BG" b="1" dirty="0">
                <a:solidFill>
                  <a:schemeClr val="tx1"/>
                </a:solidFill>
                <a:cs typeface="Calibri" panose="020F0502020204030204" pitchFamily="34" charset="0"/>
              </a:rPr>
              <a:t>Застъпниците</a:t>
            </a:r>
            <a:r>
              <a:rPr lang="bg-BG" dirty="0">
                <a:solidFill>
                  <a:schemeClr val="tx1"/>
                </a:solidFill>
                <a:cs typeface="Calibri" panose="020F0502020204030204" pitchFamily="34" charset="0"/>
              </a:rPr>
              <a:t> се легитимират с удостоверения от РИК по образец </a:t>
            </a:r>
            <a:r>
              <a:rPr lang="bg-BG" dirty="0" smtClean="0">
                <a:solidFill>
                  <a:schemeClr val="tx1"/>
                </a:solidFill>
                <a:cs typeface="Calibri" panose="020F0502020204030204" pitchFamily="34" charset="0"/>
              </a:rPr>
              <a:t>–и Приложение </a:t>
            </a:r>
            <a:r>
              <a:rPr lang="bg-BG" dirty="0">
                <a:solidFill>
                  <a:schemeClr val="tx1"/>
                </a:solidFill>
                <a:cs typeface="Calibri" panose="020F0502020204030204" pitchFamily="34" charset="0"/>
              </a:rPr>
              <a:t>№ </a:t>
            </a:r>
            <a:r>
              <a:rPr lang="bg-BG" dirty="0" smtClean="0">
                <a:solidFill>
                  <a:schemeClr val="tx1"/>
                </a:solidFill>
                <a:cs typeface="Calibri" panose="020F0502020204030204" pitchFamily="34" charset="0"/>
              </a:rPr>
              <a:t>46-НС </a:t>
            </a:r>
            <a:r>
              <a:rPr lang="bg-BG" dirty="0">
                <a:solidFill>
                  <a:schemeClr val="tx1"/>
                </a:solidFill>
                <a:cs typeface="Calibri" panose="020F0502020204030204" pitchFamily="34" charset="0"/>
              </a:rPr>
              <a:t>и носят отличителен знак по образец </a:t>
            </a:r>
            <a:r>
              <a:rPr lang="bg-BG" dirty="0" smtClean="0">
                <a:solidFill>
                  <a:schemeClr val="tx1"/>
                </a:solidFill>
                <a:cs typeface="Calibri" panose="020F0502020204030204" pitchFamily="34" charset="0"/>
              </a:rPr>
              <a:t>– Решение № 35</a:t>
            </a:r>
            <a:r>
              <a:rPr lang="en-US" dirty="0" smtClean="0">
                <a:solidFill>
                  <a:schemeClr val="tx1"/>
                </a:solidFill>
                <a:cs typeface="Calibri" panose="020F0502020204030204" pitchFamily="34" charset="0"/>
              </a:rPr>
              <a:t>52</a:t>
            </a:r>
            <a:r>
              <a:rPr lang="bg-BG" dirty="0" smtClean="0">
                <a:solidFill>
                  <a:schemeClr val="tx1"/>
                </a:solidFill>
                <a:cs typeface="Calibri" panose="020F0502020204030204" pitchFamily="34" charset="0"/>
              </a:rPr>
              <a:t>-НС от </a:t>
            </a:r>
            <a:r>
              <a:rPr lang="en-US" dirty="0" smtClean="0">
                <a:solidFill>
                  <a:schemeClr val="tx1"/>
                </a:solidFill>
                <a:cs typeface="Calibri" panose="020F0502020204030204" pitchFamily="34" charset="0"/>
              </a:rPr>
              <a:t>28</a:t>
            </a:r>
            <a:r>
              <a:rPr lang="bg-BG" dirty="0" smtClean="0">
                <a:solidFill>
                  <a:schemeClr val="tx1"/>
                </a:solidFill>
                <a:cs typeface="Calibri" panose="020F0502020204030204" pitchFamily="34" charset="0"/>
              </a:rPr>
              <a:t>.0</a:t>
            </a:r>
            <a:r>
              <a:rPr lang="en-US" dirty="0" smtClean="0">
                <a:solidFill>
                  <a:schemeClr val="tx1"/>
                </a:solidFill>
                <a:cs typeface="Calibri" panose="020F0502020204030204" pitchFamily="34" charset="0"/>
              </a:rPr>
              <a:t>8</a:t>
            </a:r>
            <a:r>
              <a:rPr lang="bg-BG" dirty="0" smtClean="0">
                <a:solidFill>
                  <a:schemeClr val="tx1"/>
                </a:solidFill>
                <a:cs typeface="Calibri" panose="020F0502020204030204" pitchFamily="34" charset="0"/>
              </a:rPr>
              <a:t>.2024 г. на ЦИК;</a:t>
            </a:r>
            <a:endParaRPr lang="en-GB" dirty="0" smtClean="0">
              <a:solidFill>
                <a:schemeClr val="tx1"/>
              </a:solidFill>
              <a:cs typeface="Calibri" panose="020F0502020204030204" pitchFamily="34" charset="0"/>
            </a:endParaRPr>
          </a:p>
          <a:p>
            <a:r>
              <a:rPr lang="bg-BG" b="1" dirty="0" smtClean="0">
                <a:solidFill>
                  <a:schemeClr val="tx1"/>
                </a:solidFill>
                <a:cs typeface="Calibri" panose="020F0502020204030204" pitchFamily="34" charset="0"/>
              </a:rPr>
              <a:t>Упълномощените представители на партии и коалиции </a:t>
            </a:r>
            <a:r>
              <a:rPr lang="bg-BG" dirty="0" smtClean="0">
                <a:solidFill>
                  <a:schemeClr val="tx1"/>
                </a:solidFill>
                <a:cs typeface="Calibri" panose="020F0502020204030204" pitchFamily="34" charset="0"/>
              </a:rPr>
              <a:t>се легитимират с пълномощно от представляващите партията или коалицията и носят отличителен знак по образец – Решение № 3</a:t>
            </a:r>
            <a:r>
              <a:rPr lang="en-US" dirty="0" smtClean="0">
                <a:solidFill>
                  <a:schemeClr val="tx1"/>
                </a:solidFill>
                <a:cs typeface="Calibri" panose="020F0502020204030204" pitchFamily="34" charset="0"/>
              </a:rPr>
              <a:t>552</a:t>
            </a:r>
            <a:r>
              <a:rPr lang="bg-BG" dirty="0" smtClean="0">
                <a:solidFill>
                  <a:schemeClr val="tx1"/>
                </a:solidFill>
                <a:cs typeface="Calibri" panose="020F0502020204030204" pitchFamily="34" charset="0"/>
              </a:rPr>
              <a:t>-НС от </a:t>
            </a:r>
            <a:r>
              <a:rPr lang="en-US" dirty="0" smtClean="0">
                <a:solidFill>
                  <a:schemeClr val="tx1"/>
                </a:solidFill>
                <a:cs typeface="Calibri" panose="020F0502020204030204" pitchFamily="34" charset="0"/>
              </a:rPr>
              <a:t>28</a:t>
            </a:r>
            <a:r>
              <a:rPr lang="bg-BG" dirty="0" smtClean="0">
                <a:solidFill>
                  <a:schemeClr val="tx1"/>
                </a:solidFill>
                <a:cs typeface="Calibri" panose="020F0502020204030204" pitchFamily="34" charset="0"/>
              </a:rPr>
              <a:t>.0</a:t>
            </a:r>
            <a:r>
              <a:rPr lang="en-US" dirty="0" smtClean="0">
                <a:solidFill>
                  <a:schemeClr val="tx1"/>
                </a:solidFill>
                <a:cs typeface="Calibri" panose="020F0502020204030204" pitchFamily="34" charset="0"/>
              </a:rPr>
              <a:t>8</a:t>
            </a:r>
            <a:r>
              <a:rPr lang="bg-BG" dirty="0" smtClean="0">
                <a:solidFill>
                  <a:schemeClr val="tx1"/>
                </a:solidFill>
                <a:cs typeface="Calibri" panose="020F0502020204030204" pitchFamily="34" charset="0"/>
              </a:rPr>
              <a:t>.2024 г. на ЦИК;</a:t>
            </a:r>
            <a:endParaRPr lang="en-GB" dirty="0" smtClean="0">
              <a:solidFill>
                <a:schemeClr val="tx1"/>
              </a:solidFill>
              <a:cs typeface="Calibri" panose="020F0502020204030204" pitchFamily="34" charset="0"/>
            </a:endParaRPr>
          </a:p>
          <a:p>
            <a:r>
              <a:rPr lang="bg-BG" b="1" dirty="0" smtClean="0">
                <a:solidFill>
                  <a:schemeClr val="tx1"/>
                </a:solidFill>
                <a:cs typeface="Calibri" panose="020F0502020204030204" pitchFamily="34" charset="0"/>
              </a:rPr>
              <a:t>Анкетьорите</a:t>
            </a:r>
            <a:r>
              <a:rPr lang="bg-BG" dirty="0" smtClean="0">
                <a:solidFill>
                  <a:schemeClr val="tx1"/>
                </a:solidFill>
                <a:cs typeface="Calibri" panose="020F0502020204030204" pitchFamily="34" charset="0"/>
              </a:rPr>
              <a:t> </a:t>
            </a:r>
            <a:r>
              <a:rPr lang="bg-BG" dirty="0">
                <a:solidFill>
                  <a:schemeClr val="tx1"/>
                </a:solidFill>
                <a:cs typeface="Calibri" panose="020F0502020204030204" pitchFamily="34" charset="0"/>
              </a:rPr>
              <a:t>се легитимират с удостоверение от ЦИК по образец – Приложение № </a:t>
            </a:r>
            <a:r>
              <a:rPr lang="bg-BG" dirty="0" smtClean="0">
                <a:solidFill>
                  <a:schemeClr val="tx1"/>
                </a:solidFill>
                <a:cs typeface="Calibri" panose="020F0502020204030204" pitchFamily="34" charset="0"/>
              </a:rPr>
              <a:t>39-НС </a:t>
            </a:r>
            <a:r>
              <a:rPr lang="bg-BG" dirty="0">
                <a:solidFill>
                  <a:schemeClr val="tx1"/>
                </a:solidFill>
                <a:cs typeface="Calibri" panose="020F0502020204030204" pitchFamily="34" charset="0"/>
              </a:rPr>
              <a:t>и носят отличителен </a:t>
            </a:r>
            <a:r>
              <a:rPr lang="bg-BG" dirty="0" smtClean="0">
                <a:solidFill>
                  <a:schemeClr val="tx1"/>
                </a:solidFill>
                <a:cs typeface="Calibri" panose="020F0502020204030204" pitchFamily="34" charset="0"/>
              </a:rPr>
              <a:t>знак, </a:t>
            </a:r>
            <a:r>
              <a:rPr lang="bg-BG" dirty="0">
                <a:solidFill>
                  <a:schemeClr val="tx1"/>
                </a:solidFill>
                <a:cs typeface="Calibri" panose="020F0502020204030204" pitchFamily="34" charset="0"/>
              </a:rPr>
              <a:t>утвърден от ЦИК – Решение № </a:t>
            </a:r>
            <a:r>
              <a:rPr lang="en-US" dirty="0" smtClean="0">
                <a:solidFill>
                  <a:schemeClr val="tx1"/>
                </a:solidFill>
                <a:cs typeface="Calibri" panose="020F0502020204030204" pitchFamily="34" charset="0"/>
              </a:rPr>
              <a:t>3552</a:t>
            </a:r>
            <a:r>
              <a:rPr lang="bg-BG" dirty="0" smtClean="0">
                <a:solidFill>
                  <a:schemeClr val="tx1"/>
                </a:solidFill>
                <a:cs typeface="Calibri" panose="020F0502020204030204" pitchFamily="34" charset="0"/>
              </a:rPr>
              <a:t>-НС </a:t>
            </a:r>
            <a:r>
              <a:rPr lang="bg-BG" dirty="0">
                <a:solidFill>
                  <a:schemeClr val="tx1"/>
                </a:solidFill>
                <a:cs typeface="Calibri" panose="020F0502020204030204" pitchFamily="34" charset="0"/>
              </a:rPr>
              <a:t>от </a:t>
            </a:r>
            <a:r>
              <a:rPr lang="en-US" dirty="0" smtClean="0">
                <a:solidFill>
                  <a:schemeClr val="tx1"/>
                </a:solidFill>
                <a:cs typeface="Calibri" panose="020F0502020204030204" pitchFamily="34" charset="0"/>
              </a:rPr>
              <a:t>28</a:t>
            </a:r>
            <a:r>
              <a:rPr lang="bg-BG" dirty="0" smtClean="0">
                <a:solidFill>
                  <a:schemeClr val="tx1"/>
                </a:solidFill>
                <a:cs typeface="Calibri" panose="020F0502020204030204" pitchFamily="34" charset="0"/>
              </a:rPr>
              <a:t>.0</a:t>
            </a:r>
            <a:r>
              <a:rPr lang="en-US" dirty="0" smtClean="0">
                <a:solidFill>
                  <a:schemeClr val="tx1"/>
                </a:solidFill>
                <a:cs typeface="Calibri" panose="020F0502020204030204" pitchFamily="34" charset="0"/>
              </a:rPr>
              <a:t>8</a:t>
            </a:r>
            <a:r>
              <a:rPr lang="bg-BG" dirty="0" smtClean="0">
                <a:solidFill>
                  <a:schemeClr val="tx1"/>
                </a:solidFill>
                <a:cs typeface="Calibri" panose="020F0502020204030204" pitchFamily="34" charset="0"/>
              </a:rPr>
              <a:t>.2024 </a:t>
            </a:r>
            <a:r>
              <a:rPr lang="bg-BG" dirty="0">
                <a:solidFill>
                  <a:schemeClr val="tx1"/>
                </a:solidFill>
                <a:cs typeface="Calibri" panose="020F0502020204030204" pitchFamily="34" charset="0"/>
              </a:rPr>
              <a:t>г. на ЦИК;</a:t>
            </a:r>
            <a:endParaRPr lang="en-GB" dirty="0">
              <a:solidFill>
                <a:schemeClr val="tx1"/>
              </a:solidFill>
              <a:cs typeface="Calibri" panose="020F0502020204030204" pitchFamily="34" charset="0"/>
            </a:endParaRPr>
          </a:p>
          <a:p>
            <a:r>
              <a:rPr lang="bg-BG" b="1" dirty="0">
                <a:solidFill>
                  <a:schemeClr val="tx1"/>
                </a:solidFill>
                <a:cs typeface="Calibri" panose="020F0502020204030204" pitchFamily="34" charset="0"/>
              </a:rPr>
              <a:t>Представителите на средствата за масово осведомяване (журналисти) </a:t>
            </a:r>
            <a:r>
              <a:rPr lang="bg-BG" dirty="0">
                <a:solidFill>
                  <a:schemeClr val="tx1"/>
                </a:solidFill>
                <a:cs typeface="Calibri" panose="020F0502020204030204" pitchFamily="34" charset="0"/>
              </a:rPr>
              <a:t>се легитимират с удостоверение от съответната медия/журналистическа карта.</a:t>
            </a:r>
            <a:endParaRPr lang="en-GB" dirty="0">
              <a:solidFill>
                <a:schemeClr val="tx1"/>
              </a:solidFill>
              <a:cs typeface="Calibri" panose="020F0502020204030204" pitchFamily="34" charset="0"/>
            </a:endParaRPr>
          </a:p>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168389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bg-BG" b="1" dirty="0" smtClean="0"/>
              <a:t>Предизборен ден</a:t>
            </a:r>
            <a:endParaRPr lang="en-GB" b="1" dirty="0"/>
          </a:p>
        </p:txBody>
      </p:sp>
      <p:sp>
        <p:nvSpPr>
          <p:cNvPr id="5" name="Subtitle 4"/>
          <p:cNvSpPr>
            <a:spLocks noGrp="1"/>
          </p:cNvSpPr>
          <p:nvPr>
            <p:ph type="subTitle" idx="1"/>
          </p:nvPr>
        </p:nvSpPr>
        <p:spPr/>
        <p:txBody>
          <a:bodyPr/>
          <a:lstStyle/>
          <a:p>
            <a:endParaRPr lang="en-GB"/>
          </a:p>
        </p:txBody>
      </p:sp>
    </p:spTree>
    <p:extLst>
      <p:ext uri="{BB962C8B-B14F-4D97-AF65-F5344CB8AC3E}">
        <p14:creationId xmlns:p14="http://schemas.microsoft.com/office/powerpoint/2010/main" val="2757002457"/>
      </p:ext>
    </p:extLst>
  </p:cSld>
  <p:clrMapOvr>
    <a:masterClrMapping/>
  </p:clrMapOvr>
  <p:timing>
    <p:tnLst>
      <p:par>
        <p:cTn id="1" dur="indefinite" restart="never" nodeType="tmRoot"/>
      </p:par>
    </p:tnLst>
  </p:timing>
</p:sld>
</file>

<file path=ppt/theme/theme1.xml><?xml version="1.0" encoding="utf-8"?>
<a:theme xmlns:a="http://schemas.openxmlformats.org/drawingml/2006/main" name="Parcel">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TM10001115[[fn=Parcel]]</Template>
  <TotalTime>2409</TotalTime>
  <Words>6739</Words>
  <Application>Microsoft Office PowerPoint</Application>
  <PresentationFormat>Widescreen</PresentationFormat>
  <Paragraphs>439</Paragraphs>
  <Slides>63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63</vt:i4>
      </vt:variant>
    </vt:vector>
  </HeadingPairs>
  <TitlesOfParts>
    <vt:vector size="69" baseType="lpstr">
      <vt:lpstr>Arial</vt:lpstr>
      <vt:lpstr>Calibri</vt:lpstr>
      <vt:lpstr>Microsoft Yi Baiti</vt:lpstr>
      <vt:lpstr>Times New Roman</vt:lpstr>
      <vt:lpstr>Wingdings</vt:lpstr>
      <vt:lpstr>Parcel</vt:lpstr>
      <vt:lpstr>МЕТОДИЧЕСКИ УКАЗАНИЯ   ПО ПРИЛАГАНЕ НА ИК ЗА СИК</vt:lpstr>
      <vt:lpstr>ОБЩИ ПОЛОЖЕНИЯ</vt:lpstr>
      <vt:lpstr>ОБЩИ ПОЛОЖЕНИЯ</vt:lpstr>
      <vt:lpstr>ВЪЗНАГРАЖДЕНИЯ НА ЧЛЕНОВЕТЕ НА СИК</vt:lpstr>
      <vt:lpstr>PowerPoint Presentation</vt:lpstr>
      <vt:lpstr>ЗАСЕДАНИЯ НА СИК И ВЗЕМАНЕ НА РЕШЕНИЯ</vt:lpstr>
      <vt:lpstr>ЛИЦА, КОИТО ИМАТ ПРАВО ДА ПРИСЪСТВАТ ПО ВРЕМЕ НА РАБОТАТА НА СИК В ПРЕДИЗБОРНИЯ И ИЗБОРНИЯ ДЕН.  ЛЕГИТИМАЦИЯ И ОТЛИЧИТЕЛНИ ЗНАЦИ </vt:lpstr>
      <vt:lpstr>ЛИЦА, КОИТО ИМАТ ПРАВО ДА ПРИСЪСТВАТ ПО ВРЕМЕ НА РАБОТАТА НА СИК В ПРЕДИЗБОРНИЯ И ИЗБОРНИЯ ДЕН.  ЛЕГИТИМАЦИЯ И ОТЛИЧИТЕЛНИ ЗНАЦИ </vt:lpstr>
      <vt:lpstr>Предизборен ден</vt:lpstr>
      <vt:lpstr>Предизборен ден 26 ОКТОМВРИ 2024</vt:lpstr>
      <vt:lpstr>Предизборен ден 26 ОКТОМВРИ 2024 </vt:lpstr>
      <vt:lpstr>Предизборен ден 26 ОКТОМВРИ 2024 </vt:lpstr>
      <vt:lpstr>ПОДГОТОВКА НА ИЗБОРНОТО ПОМЕЩЕНИЕ</vt:lpstr>
      <vt:lpstr>ПОДГОТОВКА НА ИЗБОРНОТО ПОМЕЩЕНИЕ</vt:lpstr>
      <vt:lpstr>PowerPoint Presentation</vt:lpstr>
      <vt:lpstr>ПОДГОТОВКА НА ИЗБОРНОТО ПОМЕЩЕНИЕ</vt:lpstr>
      <vt:lpstr>ИНФОРМАЦИОННО ТАБЛО ПРЕД ИЗБОРНОТО ПОМЕЩЕНИЕ</vt:lpstr>
      <vt:lpstr>PowerPoint Presentation</vt:lpstr>
      <vt:lpstr>ИЗборен ден</vt:lpstr>
      <vt:lpstr>ИЗБОРЕН ДЕН 27 ОКТОМВРИ 2024 </vt:lpstr>
      <vt:lpstr> ИЗБОРЕН ДЕН 27 ОКТОМВРИ 2024  - ДЕЙСТВИЯ СЛЕД ОТВАРЯНЕ НА ПОМЕЩЕНИЕТО </vt:lpstr>
      <vt:lpstr> ИЗБОРЕН ДЕН 27 ОКТОМВРИ  ДЕЙСТВИЯ СЛЕД ОТВАРЯНЕ НА ПОМЕЩЕНИЕТО </vt:lpstr>
      <vt:lpstr>ИЗБОРЕН ДЕН 27 ОКТОМВРИ  ДЕЙСТВИЯ СЛЕД ОТВАРЯНЕ НА ПОМЕЩЕНИЕТО</vt:lpstr>
      <vt:lpstr>ИЗБОРЕН ДЕН 27 ОКТОМВРИ 2024  ДОПУСКАНЕ НА ИЗБИРАТЕЛ ДО ГЛАСУВАНЕ</vt:lpstr>
      <vt:lpstr>ИЗБОРЕН ДЕН 27 ОКТОМВРИ 2024  ДОПУСКАНЕ НА ИЗБИРАТЕЛ ДО ГЛАСУВАНЕ</vt:lpstr>
      <vt:lpstr>В списъка на заличените лица (Приложение № 15-НС) са включени лица, които нямат право да гласуват в изборите за народни представители, като срещу името на лицето е отбелязана причината, поради която са включени в списъка с едно от следните съкращения: „ПО“, „МП“, „НА“, „УГДМ”, „МВнР“. </vt:lpstr>
      <vt:lpstr>PowerPoint Presentation</vt:lpstr>
      <vt:lpstr>PowerPoint Presentation</vt:lpstr>
      <vt:lpstr>ЛИЦА, КОИТО НЕ СА ВКЛЮЧЕНИ В ИЗБИРАТЕЛНИТЕ СПИСЪЦИ, НО СЕ ДОПУСКАТ  ДО ГЛАСУВАНЕ</vt:lpstr>
      <vt:lpstr>PowerPoint Presentation</vt:lpstr>
      <vt:lpstr>PowerPoint Presentation</vt:lpstr>
      <vt:lpstr>PowerPoint Presentation</vt:lpstr>
      <vt:lpstr>ВАЖНО</vt:lpstr>
      <vt:lpstr>ГЛАСУВАНЕ</vt:lpstr>
      <vt:lpstr>Гласуване</vt:lpstr>
      <vt:lpstr>ГЛАСУВАНЕ С ХАРТИЕНА БЮЛЕТИНА</vt:lpstr>
      <vt:lpstr> ПРИ СГРЕШЕНА БЮЛЕТИНА </vt:lpstr>
      <vt:lpstr> ПРИ ПОКАЗАН И ЗАСНЕТ ВОТ, БЮЛЕТИНИ С НЕСЪОТВЕТСТВАЩ НОМЕР /НЕДЕЙСТВИТЕЛНИ БЮЛЕТИНИ/ </vt:lpstr>
      <vt:lpstr>ГЛАСУВАНЕ ЧРЕЗ СУЕМГ /МАШИНА/</vt:lpstr>
      <vt:lpstr>ГЛАСУВАНЕ ЧРЕЗ СУМГ /МАШИНА/</vt:lpstr>
      <vt:lpstr>ГЛАСУВАНЕ ЧРЕЗ СУМГ /МАШИНА/</vt:lpstr>
      <vt:lpstr>Край на изборния ден</vt:lpstr>
      <vt:lpstr>Край на изборния ден</vt:lpstr>
      <vt:lpstr>Край на изборния ден при гласуване със СУЕМГ</vt:lpstr>
      <vt:lpstr>УСТАНОВЯВАНЕ НА РЕЗУЛТАТИТЕ ОТ ГЛАСУВАНЕТО И ПОПЪЛВАНЕ НА ПРОТОКОЛА НА СИК- I част</vt:lpstr>
      <vt:lpstr>УСТАНОВЯВАНЕ НА РЕЗУЛТАТИТЕ ОТ ГЛАСУВАНЕТО И ПОПЪЛВАНЕ НА ПРОТОКОЛА НА СИК - I част</vt:lpstr>
      <vt:lpstr>УСТАНОВЯВАНЕ НА РЕЗУЛТАТИТЕ ОТ ГЛАСУВАНЕТО И ПОПЪЛВАНЕ НА ПРОТОКОЛА НА СИК- II част</vt:lpstr>
      <vt:lpstr>УСТАНОВЯВАНЕ НА РЕЗУЛТАТИТЕ ОТ ГЛАСУВАНЕТО И ПОПЪЛВАНЕ НА ПРОТОКОЛА НА СИК</vt:lpstr>
      <vt:lpstr>Само СИК е компетентна да установи кой глас е действителен или не.</vt:lpstr>
      <vt:lpstr>PowerPoint Presentation</vt:lpstr>
      <vt:lpstr>PowerPoint Presentation</vt:lpstr>
      <vt:lpstr>PowerPoint Presentation</vt:lpstr>
      <vt:lpstr>PowerPoint Presentation</vt:lpstr>
      <vt:lpstr>УСТАНОВЯВАНЕ НА РЕЗУЛТАТИТЕ ОТ ГЛАСУВАНЕТО И ПОПЪЛВАНЕ НА ПРОТОКОЛА НА СИК</vt:lpstr>
      <vt:lpstr>Опаковане на бюлетините и другите изборни книжа</vt:lpstr>
      <vt:lpstr>PowerPoint Presentation</vt:lpstr>
      <vt:lpstr>PowerPoint Presentation</vt:lpstr>
      <vt:lpstr>PowerPoint Presentation</vt:lpstr>
      <vt:lpstr>PowerPoint Presentation</vt:lpstr>
      <vt:lpstr>Предаване на специализираното устройство за машинно гласуване</vt:lpstr>
      <vt:lpstr>Транспортиране на изборните книжа и материали до РИК</vt:lpstr>
      <vt:lpstr>СИК БЕЗ СУЕМГ </vt:lpstr>
      <vt:lpstr>БЛАГОДАРИМ ВИ ЗА ВНИМАНИЕТО!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на PowerPoint</dc:title>
  <dc:creator>Потребител на Windows</dc:creator>
  <cp:lastModifiedBy>User</cp:lastModifiedBy>
  <cp:revision>321</cp:revision>
  <cp:lastPrinted>2019-05-16T14:13:00Z</cp:lastPrinted>
  <dcterms:created xsi:type="dcterms:W3CDTF">2019-05-07T13:43:20Z</dcterms:created>
  <dcterms:modified xsi:type="dcterms:W3CDTF">2024-10-17T08:11:53Z</dcterms:modified>
</cp:coreProperties>
</file>